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sldIdLst>
    <p:sldId id="257" r:id="rId2"/>
    <p:sldId id="264" r:id="rId3"/>
    <p:sldId id="289" r:id="rId4"/>
    <p:sldId id="291" r:id="rId5"/>
    <p:sldId id="290" r:id="rId6"/>
    <p:sldId id="260" r:id="rId7"/>
    <p:sldId id="261" r:id="rId8"/>
    <p:sldId id="276" r:id="rId9"/>
    <p:sldId id="277" r:id="rId10"/>
    <p:sldId id="262" r:id="rId11"/>
    <p:sldId id="263" r:id="rId12"/>
    <p:sldId id="265" r:id="rId13"/>
    <p:sldId id="256" r:id="rId14"/>
    <p:sldId id="258" r:id="rId15"/>
    <p:sldId id="259" r:id="rId16"/>
    <p:sldId id="292" r:id="rId17"/>
    <p:sldId id="266" r:id="rId18"/>
    <p:sldId id="288" r:id="rId19"/>
    <p:sldId id="280" r:id="rId20"/>
    <p:sldId id="270" r:id="rId21"/>
    <p:sldId id="271" r:id="rId22"/>
    <p:sldId id="272" r:id="rId23"/>
    <p:sldId id="283" r:id="rId24"/>
    <p:sldId id="274" r:id="rId25"/>
    <p:sldId id="273" r:id="rId26"/>
    <p:sldId id="275" r:id="rId27"/>
    <p:sldId id="278" r:id="rId28"/>
  </p:sldIdLst>
  <p:sldSz cx="9144000" cy="6858000" type="screen4x3"/>
  <p:notesSz cx="6858000" cy="9144000"/>
  <p:defaultTextStyle>
    <a:defPPr>
      <a:defRPr lang="en-US"/>
    </a:defPPr>
    <a:lvl1pPr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84"/>
    </p:cViewPr>
  </p:sorterViewPr>
  <p:notesViewPr>
    <p:cSldViewPr>
      <p:cViewPr varScale="1">
        <p:scale>
          <a:sx n="53" d="100"/>
          <a:sy n="53" d="100"/>
        </p:scale>
        <p:origin x="-178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1E185E2-5B3A-4C22-AD2A-E3C7D1226D9C}" type="slidenum">
              <a:rPr lang="en-US" altLang="en-US"/>
              <a:pPr/>
              <a:t>‹#›</a:t>
            </a:fld>
            <a:endParaRPr lang="en-US" altLang="en-US"/>
          </a:p>
        </p:txBody>
      </p:sp>
    </p:spTree>
    <p:extLst>
      <p:ext uri="{BB962C8B-B14F-4D97-AF65-F5344CB8AC3E}">
        <p14:creationId xmlns:p14="http://schemas.microsoft.com/office/powerpoint/2010/main" val="129568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44B5E7-233E-4B05-A3CF-EC3BE5D746F7}" type="slidenum">
              <a:rPr lang="en-US" altLang="en-US"/>
              <a:pPr/>
              <a:t>1</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altLang="en-US"/>
              <a:t>By the end of this presentation, you will be able to make a GA from scratch.</a:t>
            </a:r>
          </a:p>
        </p:txBody>
      </p:sp>
    </p:spTree>
    <p:extLst>
      <p:ext uri="{BB962C8B-B14F-4D97-AF65-F5344CB8AC3E}">
        <p14:creationId xmlns:p14="http://schemas.microsoft.com/office/powerpoint/2010/main" val="406006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8C-B7E4-43CB-B345-C23562828701}" type="slidenum">
              <a:rPr lang="en-US" altLang="en-US"/>
              <a:pPr/>
              <a:t>13</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0559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F0179-2DCB-4335-BD83-84D91B32F56B}" type="slidenum">
              <a:rPr lang="en-US" altLang="en-US"/>
              <a:pPr/>
              <a:t>14</a:t>
            </a:fld>
            <a:endParaRPr lang="en-US" alt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altLang="en-US"/>
              <a:t>Here, the “cistron” definition of gene is employed, as in molecular genetics.  This is as opposed to the Mendelian definition, as in classical genetics.  One trick to understanding the difference between “gene” and “allele” is realizing how tremendously long a gene is (large amount of nucleotides).  The nucleotide sequences of two different genes are so much more dissimilar than two alleles of the same gene.  In a sense, a gene could be defined as the set of alleles that occur at a particular location on a chromosome.</a:t>
            </a:r>
          </a:p>
          <a:p>
            <a:r>
              <a:rPr lang="en-US" altLang="en-US"/>
              <a:t>Another trick is to consider what three alleles of the same gene look like—the same.  So you can point to a gene—a location on a chromosome; a series of nucleotides—but you can not see what allele it is without more magnification.</a:t>
            </a:r>
          </a:p>
          <a:p>
            <a:r>
              <a:rPr lang="en-US" altLang="en-US"/>
              <a:t>Clarification on a confusing issue: when it is said that a gene’s function is independent of its location on the chromosome, this only means that it may work in concordance with other genes quite far away from itself on the chromosome.</a:t>
            </a:r>
          </a:p>
        </p:txBody>
      </p:sp>
    </p:spTree>
    <p:extLst>
      <p:ext uri="{BB962C8B-B14F-4D97-AF65-F5344CB8AC3E}">
        <p14:creationId xmlns:p14="http://schemas.microsoft.com/office/powerpoint/2010/main" val="112686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B415DB-7EE4-4616-91F8-B7A00E703D73}" type="slidenum">
              <a:rPr lang="en-US" altLang="en-US"/>
              <a:pPr/>
              <a:t>15</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en-US" altLang="en-US"/>
              <a:t>For another layer of complexity, consider the field of “epigenetics”.</a:t>
            </a:r>
          </a:p>
        </p:txBody>
      </p:sp>
    </p:spTree>
    <p:extLst>
      <p:ext uri="{BB962C8B-B14F-4D97-AF65-F5344CB8AC3E}">
        <p14:creationId xmlns:p14="http://schemas.microsoft.com/office/powerpoint/2010/main" val="1650978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B415DB-7EE4-4616-91F8-B7A00E703D73}" type="slidenum">
              <a:rPr lang="en-US" altLang="en-US"/>
              <a:pPr/>
              <a:t>16</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en-US" altLang="en-US"/>
              <a:t>For another layer of complexity, consider the field of “epigenetics”.</a:t>
            </a:r>
          </a:p>
        </p:txBody>
      </p:sp>
    </p:spTree>
    <p:extLst>
      <p:ext uri="{BB962C8B-B14F-4D97-AF65-F5344CB8AC3E}">
        <p14:creationId xmlns:p14="http://schemas.microsoft.com/office/powerpoint/2010/main" val="390201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093E5-5E3C-4888-ACC0-926ED3FCB16D}" type="slidenum">
              <a:rPr lang="en-US" altLang="en-US"/>
              <a:pPr/>
              <a:t>17</a:t>
            </a:fld>
            <a:endParaRPr lang="en-US" alt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51473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034F59-F44D-4A99-9F79-9A43ABCBAC38}" type="slidenum">
              <a:rPr lang="en-US" altLang="en-US"/>
              <a:pPr/>
              <a:t>18</a:t>
            </a:fld>
            <a:endParaRPr lang="en-US" alt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lang="en-US" altLang="en-US"/>
              <a:t>Here again, the meaning of “gene” is that of a “cistron”.  Also note, a chromosome is not a continuous strand of genes, for non-gene nucleotides exist between genes.  Also note, sometimes an allele codes for a partial protein (polypeptide) or some other product.</a:t>
            </a:r>
          </a:p>
        </p:txBody>
      </p:sp>
    </p:spTree>
    <p:extLst>
      <p:ext uri="{BB962C8B-B14F-4D97-AF65-F5344CB8AC3E}">
        <p14:creationId xmlns:p14="http://schemas.microsoft.com/office/powerpoint/2010/main" val="4160279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3DC4-7AA7-4B28-BDE9-6713EF83502D}" type="slidenum">
              <a:rPr lang="en-US" altLang="en-US"/>
              <a:pPr/>
              <a:t>19</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altLang="en-US"/>
              <a:t>Some nomenclatures equate “gene” to “parameter”, by definition.  In the above example, then, “missile body radius” would be one “gene”.</a:t>
            </a:r>
          </a:p>
        </p:txBody>
      </p:sp>
    </p:spTree>
    <p:extLst>
      <p:ext uri="{BB962C8B-B14F-4D97-AF65-F5344CB8AC3E}">
        <p14:creationId xmlns:p14="http://schemas.microsoft.com/office/powerpoint/2010/main" val="3351180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3E95DE-8D6B-4C0D-BD2A-F4868DCE261F}" type="slidenum">
              <a:rPr lang="en-US" altLang="en-US"/>
              <a:pPr/>
              <a:t>20</a:t>
            </a:fld>
            <a:endParaRPr lang="en-US" alt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6044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E8B7A8-0FB9-4701-8944-BB85129AA78E}" type="slidenum">
              <a:rPr lang="en-US" altLang="en-US"/>
              <a:pPr/>
              <a:t>21</a:t>
            </a:fld>
            <a:endParaRPr lang="en-US" alt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84639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1E99A2-A553-4AF9-91BB-A23439F7DE7B}" type="slidenum">
              <a:rPr lang="en-US" altLang="en-US"/>
              <a:pPr/>
              <a:t>22</a:t>
            </a:fld>
            <a:endParaRPr lang="en-US" alt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US" altLang="en-US"/>
              <a:t>Do not forget the important concept of “elitism”.  Advanced algorithm concepts not illustrated include N-point crossover, adaptive N-point crossover, accidentals, non-banding mutation, self-optimizing GA’s, between gene/parameter breakpoint selection, etc.</a:t>
            </a:r>
          </a:p>
        </p:txBody>
      </p:sp>
    </p:spTree>
    <p:extLst>
      <p:ext uri="{BB962C8B-B14F-4D97-AF65-F5344CB8AC3E}">
        <p14:creationId xmlns:p14="http://schemas.microsoft.com/office/powerpoint/2010/main" val="32220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8A5269-11BD-42F1-AB3B-B9710A9CF78D}" type="slidenum">
              <a:rPr lang="en-US" altLang="en-US"/>
              <a:pPr/>
              <a:t>2</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02136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EA98DD-D6C2-4E8B-BFE6-403F31C006A8}" type="slidenum">
              <a:rPr lang="en-US" altLang="en-US"/>
              <a:pPr/>
              <a:t>23</a:t>
            </a:fld>
            <a:endParaRPr lang="en-US" alt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33697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B4A577-5109-4F16-9472-FFE156BADEA9}" type="slidenum">
              <a:rPr lang="en-US" altLang="en-US"/>
              <a:pPr/>
              <a:t>24</a:t>
            </a:fld>
            <a:endParaRPr lang="en-US" alt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89222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A1DE7-7CAB-4651-8296-90E770B5D39D}" type="slidenum">
              <a:rPr lang="en-US" altLang="en-US"/>
              <a:pPr/>
              <a:t>25</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9994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751C39-3FA2-4388-8AA6-235B5E417659}" type="slidenum">
              <a:rPr lang="en-US" altLang="en-US"/>
              <a:pPr/>
              <a:t>26</a:t>
            </a:fld>
            <a:endParaRPr lang="en-US"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6379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51195-35C0-4967-8A24-ED1D8A857EE5}" type="slidenum">
              <a:rPr lang="en-US" altLang="en-US"/>
              <a:pPr/>
              <a:t>27</a:t>
            </a:fld>
            <a:endParaRPr lang="en-US" alt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1579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14B7B9-F494-4DF8-98E9-2071073B0291}" type="slidenum">
              <a:rPr lang="en-US" altLang="en-US"/>
              <a:pPr/>
              <a:t>6</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034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696D42-BDC9-43C5-94F2-1BA81B55C529}" type="slidenum">
              <a:rPr lang="en-US" altLang="en-US"/>
              <a:pPr/>
              <a:t>7</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ltLang="en-US"/>
              <a:t>This animation represents “brute-force” optimization, or grid-sampling.</a:t>
            </a:r>
          </a:p>
        </p:txBody>
      </p:sp>
    </p:spTree>
    <p:extLst>
      <p:ext uri="{BB962C8B-B14F-4D97-AF65-F5344CB8AC3E}">
        <p14:creationId xmlns:p14="http://schemas.microsoft.com/office/powerpoint/2010/main" val="270409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0BC998-6B03-4ACA-9E73-F385309BE906}" type="slidenum">
              <a:rPr lang="en-US" altLang="en-US"/>
              <a:pPr/>
              <a:t>8</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ltLang="en-US"/>
              <a:t>This animation represents gradient methods, the most traditional form of optimization.</a:t>
            </a:r>
          </a:p>
        </p:txBody>
      </p:sp>
    </p:spTree>
    <p:extLst>
      <p:ext uri="{BB962C8B-B14F-4D97-AF65-F5344CB8AC3E}">
        <p14:creationId xmlns:p14="http://schemas.microsoft.com/office/powerpoint/2010/main" val="259240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BD3DF9-32B0-4326-B14A-2AEF5DD6CE7B}" type="slidenum">
              <a:rPr lang="en-US" altLang="en-US"/>
              <a:pPr/>
              <a:t>9</a:t>
            </a:fld>
            <a:endParaRPr lang="en-US" alt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ltLang="en-US"/>
              <a:t>This animation represents the GA.</a:t>
            </a:r>
          </a:p>
        </p:txBody>
      </p:sp>
    </p:spTree>
    <p:extLst>
      <p:ext uri="{BB962C8B-B14F-4D97-AF65-F5344CB8AC3E}">
        <p14:creationId xmlns:p14="http://schemas.microsoft.com/office/powerpoint/2010/main" val="235687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16EEBA-E73D-4216-AF5E-02E7FA6F054C}" type="slidenum">
              <a:rPr lang="en-US" altLang="en-US"/>
              <a:pPr/>
              <a:t>10</a:t>
            </a:fld>
            <a:endParaRPr lang="en-US" alt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190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657E-DCAE-48BF-8C41-43C164A3DBF3}" type="slidenum">
              <a:rPr lang="en-US" altLang="en-US"/>
              <a:pPr/>
              <a:t>11</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lang="en-US" altLang="en-US" dirty="0"/>
              <a:t>The earth is 1.4 * 10^17 seconds old</a:t>
            </a:r>
            <a:r>
              <a:rPr lang="en-US" altLang="en-US" dirty="0" smtClean="0"/>
              <a:t>.  The universe is not even an order of magnitude large </a:t>
            </a:r>
            <a:r>
              <a:rPr lang="en-US" altLang="en-US" smtClean="0"/>
              <a:t>than that.</a:t>
            </a:r>
            <a:endParaRPr lang="en-US" altLang="en-US"/>
          </a:p>
        </p:txBody>
      </p:sp>
    </p:spTree>
    <p:extLst>
      <p:ext uri="{BB962C8B-B14F-4D97-AF65-F5344CB8AC3E}">
        <p14:creationId xmlns:p14="http://schemas.microsoft.com/office/powerpoint/2010/main" val="40326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C1D1F-7D9D-4040-AFFF-65B0FC67ABC7}" type="slidenum">
              <a:rPr lang="en-US" altLang="en-US"/>
              <a:pPr/>
              <a:t>12</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7887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Shape 13" descr="RSI-Logo-300x134.png"/>
          <p:cNvPicPr preferRelativeResize="0"/>
          <p:nvPr userDrawn="1"/>
        </p:nvPicPr>
        <p:blipFill>
          <a:blip r:embed="rId2">
            <a:alphaModFix/>
          </a:blip>
          <a:stretch>
            <a:fillRect/>
          </a:stretch>
        </p:blipFill>
        <p:spPr>
          <a:xfrm>
            <a:off x="281325" y="5943600"/>
            <a:ext cx="2009600" cy="897625"/>
          </a:xfrm>
          <a:prstGeom prst="rect">
            <a:avLst/>
          </a:prstGeom>
          <a:noFill/>
          <a:ln>
            <a:noFill/>
          </a:ln>
        </p:spPr>
      </p:pic>
      <p:sp>
        <p:nvSpPr>
          <p:cNvPr id="6" name="Shape 12"/>
          <p:cNvSpPr/>
          <p:nvPr userDrawn="1"/>
        </p:nvSpPr>
        <p:spPr>
          <a:xfrm>
            <a:off x="2353200" y="2104"/>
            <a:ext cx="6790800" cy="6855895"/>
          </a:xfrm>
          <a:prstGeom prst="rect">
            <a:avLst/>
          </a:prstGeom>
          <a:gradFill>
            <a:gsLst>
              <a:gs pos="0">
                <a:srgbClr val="DB0000"/>
              </a:gs>
              <a:gs pos="100000">
                <a:srgbClr val="540303"/>
              </a:gs>
            </a:gsLst>
            <a:path path="circle">
              <a:fillToRect l="50000" t="50000" r="50000" b="50000"/>
            </a:path>
            <a:tileRect/>
          </a:gradFill>
          <a:ln w="9525" cap="flat" cmpd="sng">
            <a:solidFill>
              <a:srgbClr val="073763"/>
            </a:solidFill>
            <a:prstDash val="solid"/>
            <a:round/>
            <a:headEnd type="none" w="med" len="med"/>
            <a:tailEnd type="none" w="med" len="med"/>
          </a:ln>
        </p:spPr>
        <p:txBody>
          <a:bodyPr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76177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5" name="Slide Number Placeholder 4"/>
          <p:cNvSpPr>
            <a:spLocks noGrp="1"/>
          </p:cNvSpPr>
          <p:nvPr>
            <p:ph type="sldNum" sz="quarter" idx="11"/>
          </p:nvPr>
        </p:nvSpPr>
        <p:spPr/>
        <p:txBody>
          <a:bodyPr/>
          <a:lstStyle>
            <a:lvl1pPr>
              <a:defRPr/>
            </a:lvl1pPr>
          </a:lstStyle>
          <a:p>
            <a:fld id="{AD7B7C8F-0F39-4CEC-A2CD-FE321E9CD445}" type="slidenum">
              <a:rPr lang="en-US" altLang="en-US"/>
              <a:pPr/>
              <a:t>‹#›</a:t>
            </a:fld>
            <a:endParaRPr lang="en-US" altLang="en-US"/>
          </a:p>
        </p:txBody>
      </p:sp>
    </p:spTree>
    <p:extLst>
      <p:ext uri="{BB962C8B-B14F-4D97-AF65-F5344CB8AC3E}">
        <p14:creationId xmlns:p14="http://schemas.microsoft.com/office/powerpoint/2010/main" val="1182442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609600"/>
            <a:ext cx="21336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609600"/>
            <a:ext cx="6248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5" name="Slide Number Placeholder 4"/>
          <p:cNvSpPr>
            <a:spLocks noGrp="1"/>
          </p:cNvSpPr>
          <p:nvPr>
            <p:ph type="sldNum" sz="quarter" idx="11"/>
          </p:nvPr>
        </p:nvSpPr>
        <p:spPr/>
        <p:txBody>
          <a:bodyPr/>
          <a:lstStyle>
            <a:lvl1pPr>
              <a:defRPr/>
            </a:lvl1pPr>
          </a:lstStyle>
          <a:p>
            <a:fld id="{E9E23147-5BB0-467D-837F-C947137625CE}" type="slidenum">
              <a:rPr lang="en-US" altLang="en-US"/>
              <a:pPr/>
              <a:t>‹#›</a:t>
            </a:fld>
            <a:endParaRPr lang="en-US" altLang="en-US"/>
          </a:p>
        </p:txBody>
      </p:sp>
    </p:spTree>
    <p:extLst>
      <p:ext uri="{BB962C8B-B14F-4D97-AF65-F5344CB8AC3E}">
        <p14:creationId xmlns:p14="http://schemas.microsoft.com/office/powerpoint/2010/main" val="3574893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534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981200"/>
            <a:ext cx="4191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8200" y="1981200"/>
            <a:ext cx="4191000" cy="4495800"/>
          </a:xfrm>
        </p:spPr>
        <p:txBody>
          <a:bodyPr/>
          <a:lstStyle/>
          <a:p>
            <a:endParaRPr lang="en-US"/>
          </a:p>
        </p:txBody>
      </p:sp>
      <p:sp>
        <p:nvSpPr>
          <p:cNvPr id="5" name="Footer Placeholder 4"/>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6" name="Slide Number Placeholder 5"/>
          <p:cNvSpPr>
            <a:spLocks noGrp="1"/>
          </p:cNvSpPr>
          <p:nvPr>
            <p:ph type="sldNum" sz="quarter" idx="11"/>
          </p:nvPr>
        </p:nvSpPr>
        <p:spPr>
          <a:xfrm>
            <a:off x="7239000" y="6553200"/>
            <a:ext cx="1905000" cy="304800"/>
          </a:xfrm>
        </p:spPr>
        <p:txBody>
          <a:bodyPr/>
          <a:lstStyle>
            <a:lvl1pPr>
              <a:defRPr/>
            </a:lvl1pPr>
          </a:lstStyle>
          <a:p>
            <a:fld id="{C8B6022B-CBED-4B12-9A6D-EFE0B68177D0}" type="slidenum">
              <a:rPr lang="en-US" altLang="en-US"/>
              <a:pPr/>
              <a:t>‹#›</a:t>
            </a:fld>
            <a:endParaRPr lang="en-US" altLang="en-US"/>
          </a:p>
        </p:txBody>
      </p:sp>
    </p:spTree>
    <p:extLst>
      <p:ext uri="{BB962C8B-B14F-4D97-AF65-F5344CB8AC3E}">
        <p14:creationId xmlns:p14="http://schemas.microsoft.com/office/powerpoint/2010/main" val="1036723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534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981200"/>
            <a:ext cx="4191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191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6" name="Slide Number Placeholder 5"/>
          <p:cNvSpPr>
            <a:spLocks noGrp="1"/>
          </p:cNvSpPr>
          <p:nvPr>
            <p:ph type="sldNum" sz="quarter" idx="11"/>
          </p:nvPr>
        </p:nvSpPr>
        <p:spPr>
          <a:xfrm>
            <a:off x="7239000" y="6553200"/>
            <a:ext cx="1905000" cy="304800"/>
          </a:xfrm>
        </p:spPr>
        <p:txBody>
          <a:bodyPr/>
          <a:lstStyle>
            <a:lvl1pPr>
              <a:defRPr/>
            </a:lvl1pPr>
          </a:lstStyle>
          <a:p>
            <a:fld id="{B0F78D2A-136D-456A-9586-5FFAE61B8BD1}" type="slidenum">
              <a:rPr lang="en-US" altLang="en-US"/>
              <a:pPr/>
              <a:t>‹#›</a:t>
            </a:fld>
            <a:endParaRPr lang="en-US" altLang="en-US"/>
          </a:p>
        </p:txBody>
      </p:sp>
    </p:spTree>
    <p:extLst>
      <p:ext uri="{BB962C8B-B14F-4D97-AF65-F5344CB8AC3E}">
        <p14:creationId xmlns:p14="http://schemas.microsoft.com/office/powerpoint/2010/main" val="37326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5" name="Slide Number Placeholder 4"/>
          <p:cNvSpPr>
            <a:spLocks noGrp="1"/>
          </p:cNvSpPr>
          <p:nvPr>
            <p:ph type="sldNum" sz="quarter" idx="11"/>
          </p:nvPr>
        </p:nvSpPr>
        <p:spPr/>
        <p:txBody>
          <a:bodyPr/>
          <a:lstStyle>
            <a:lvl1pPr>
              <a:defRPr/>
            </a:lvl1pPr>
          </a:lstStyle>
          <a:p>
            <a:fld id="{14A0CCF6-2DDE-4B44-8D01-82B6AEEBEA07}" type="slidenum">
              <a:rPr lang="en-US" altLang="en-US"/>
              <a:pPr/>
              <a:t>‹#›</a:t>
            </a:fld>
            <a:endParaRPr lang="en-US" altLang="en-US"/>
          </a:p>
        </p:txBody>
      </p:sp>
    </p:spTree>
    <p:extLst>
      <p:ext uri="{BB962C8B-B14F-4D97-AF65-F5344CB8AC3E}">
        <p14:creationId xmlns:p14="http://schemas.microsoft.com/office/powerpoint/2010/main" val="379773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5" name="Slide Number Placeholder 4"/>
          <p:cNvSpPr>
            <a:spLocks noGrp="1"/>
          </p:cNvSpPr>
          <p:nvPr>
            <p:ph type="sldNum" sz="quarter" idx="11"/>
          </p:nvPr>
        </p:nvSpPr>
        <p:spPr/>
        <p:txBody>
          <a:bodyPr/>
          <a:lstStyle>
            <a:lvl1pPr>
              <a:defRPr/>
            </a:lvl1pPr>
          </a:lstStyle>
          <a:p>
            <a:fld id="{12021591-5A46-4EA1-AE05-94CFCF2BB7CC}" type="slidenum">
              <a:rPr lang="en-US" altLang="en-US"/>
              <a:pPr/>
              <a:t>‹#›</a:t>
            </a:fld>
            <a:endParaRPr lang="en-US" altLang="en-US"/>
          </a:p>
        </p:txBody>
      </p:sp>
    </p:spTree>
    <p:extLst>
      <p:ext uri="{BB962C8B-B14F-4D97-AF65-F5344CB8AC3E}">
        <p14:creationId xmlns:p14="http://schemas.microsoft.com/office/powerpoint/2010/main" val="244676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81200"/>
            <a:ext cx="4191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191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6" name="Slide Number Placeholder 5"/>
          <p:cNvSpPr>
            <a:spLocks noGrp="1"/>
          </p:cNvSpPr>
          <p:nvPr>
            <p:ph type="sldNum" sz="quarter" idx="11"/>
          </p:nvPr>
        </p:nvSpPr>
        <p:spPr/>
        <p:txBody>
          <a:bodyPr/>
          <a:lstStyle>
            <a:lvl1pPr>
              <a:defRPr/>
            </a:lvl1pPr>
          </a:lstStyle>
          <a:p>
            <a:fld id="{FC4978D1-5709-4941-B997-2C9A00681A5E}" type="slidenum">
              <a:rPr lang="en-US" altLang="en-US"/>
              <a:pPr/>
              <a:t>‹#›</a:t>
            </a:fld>
            <a:endParaRPr lang="en-US" altLang="en-US"/>
          </a:p>
        </p:txBody>
      </p:sp>
    </p:spTree>
    <p:extLst>
      <p:ext uri="{BB962C8B-B14F-4D97-AF65-F5344CB8AC3E}">
        <p14:creationId xmlns:p14="http://schemas.microsoft.com/office/powerpoint/2010/main" val="306726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8" name="Slide Number Placeholder 7"/>
          <p:cNvSpPr>
            <a:spLocks noGrp="1"/>
          </p:cNvSpPr>
          <p:nvPr>
            <p:ph type="sldNum" sz="quarter" idx="11"/>
          </p:nvPr>
        </p:nvSpPr>
        <p:spPr/>
        <p:txBody>
          <a:bodyPr/>
          <a:lstStyle>
            <a:lvl1pPr>
              <a:defRPr/>
            </a:lvl1pPr>
          </a:lstStyle>
          <a:p>
            <a:fld id="{C4F49C77-3F21-4A9A-9F28-5DDB881A03B9}" type="slidenum">
              <a:rPr lang="en-US" altLang="en-US"/>
              <a:pPr/>
              <a:t>‹#›</a:t>
            </a:fld>
            <a:endParaRPr lang="en-US" altLang="en-US"/>
          </a:p>
        </p:txBody>
      </p:sp>
    </p:spTree>
    <p:extLst>
      <p:ext uri="{BB962C8B-B14F-4D97-AF65-F5344CB8AC3E}">
        <p14:creationId xmlns:p14="http://schemas.microsoft.com/office/powerpoint/2010/main" val="3870776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4" name="Slide Number Placeholder 3"/>
          <p:cNvSpPr>
            <a:spLocks noGrp="1"/>
          </p:cNvSpPr>
          <p:nvPr>
            <p:ph type="sldNum" sz="quarter" idx="11"/>
          </p:nvPr>
        </p:nvSpPr>
        <p:spPr/>
        <p:txBody>
          <a:bodyPr/>
          <a:lstStyle>
            <a:lvl1pPr>
              <a:defRPr/>
            </a:lvl1pPr>
          </a:lstStyle>
          <a:p>
            <a:fld id="{C53C2896-F892-43D2-A214-48485AA3E181}" type="slidenum">
              <a:rPr lang="en-US" altLang="en-US"/>
              <a:pPr/>
              <a:t>‹#›</a:t>
            </a:fld>
            <a:endParaRPr lang="en-US" altLang="en-US"/>
          </a:p>
        </p:txBody>
      </p:sp>
    </p:spTree>
    <p:extLst>
      <p:ext uri="{BB962C8B-B14F-4D97-AF65-F5344CB8AC3E}">
        <p14:creationId xmlns:p14="http://schemas.microsoft.com/office/powerpoint/2010/main" val="387055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3" name="Slide Number Placeholder 2"/>
          <p:cNvSpPr>
            <a:spLocks noGrp="1"/>
          </p:cNvSpPr>
          <p:nvPr>
            <p:ph type="sldNum" sz="quarter" idx="11"/>
          </p:nvPr>
        </p:nvSpPr>
        <p:spPr/>
        <p:txBody>
          <a:bodyPr/>
          <a:lstStyle>
            <a:lvl1pPr>
              <a:defRPr/>
            </a:lvl1pPr>
          </a:lstStyle>
          <a:p>
            <a:fld id="{C4AC82DF-25A1-4A94-A03E-A223EA83152D}" type="slidenum">
              <a:rPr lang="en-US" altLang="en-US"/>
              <a:pPr/>
              <a:t>‹#›</a:t>
            </a:fld>
            <a:endParaRPr lang="en-US" altLang="en-US"/>
          </a:p>
        </p:txBody>
      </p:sp>
    </p:spTree>
    <p:extLst>
      <p:ext uri="{BB962C8B-B14F-4D97-AF65-F5344CB8AC3E}">
        <p14:creationId xmlns:p14="http://schemas.microsoft.com/office/powerpoint/2010/main" val="282764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6" name="Slide Number Placeholder 5"/>
          <p:cNvSpPr>
            <a:spLocks noGrp="1"/>
          </p:cNvSpPr>
          <p:nvPr>
            <p:ph type="sldNum" sz="quarter" idx="11"/>
          </p:nvPr>
        </p:nvSpPr>
        <p:spPr/>
        <p:txBody>
          <a:bodyPr/>
          <a:lstStyle>
            <a:lvl1pPr>
              <a:defRPr/>
            </a:lvl1pPr>
          </a:lstStyle>
          <a:p>
            <a:fld id="{D9DCB206-0D35-4B9E-874C-2003B8696128}" type="slidenum">
              <a:rPr lang="en-US" altLang="en-US"/>
              <a:pPr/>
              <a:t>‹#›</a:t>
            </a:fld>
            <a:endParaRPr lang="en-US" altLang="en-US"/>
          </a:p>
        </p:txBody>
      </p:sp>
    </p:spTree>
    <p:extLst>
      <p:ext uri="{BB962C8B-B14F-4D97-AF65-F5344CB8AC3E}">
        <p14:creationId xmlns:p14="http://schemas.microsoft.com/office/powerpoint/2010/main" val="141976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a:xfrm>
            <a:off x="3124200" y="0"/>
            <a:ext cx="2895600" cy="304800"/>
          </a:xfrm>
          <a:prstGeom prst="rect">
            <a:avLst/>
          </a:prstGeom>
        </p:spPr>
        <p:txBody>
          <a:bodyPr/>
          <a:lstStyle>
            <a:lvl1pPr>
              <a:defRPr sz="1200"/>
            </a:lvl1pPr>
          </a:lstStyle>
          <a:p>
            <a:r>
              <a:rPr lang="en-US" altLang="en-US" dirty="0" smtClean="0"/>
              <a:t>Genetic Algorithms - Mike Lensi</a:t>
            </a:r>
            <a:endParaRPr lang="en-US" altLang="en-US" dirty="0"/>
          </a:p>
        </p:txBody>
      </p:sp>
      <p:sp>
        <p:nvSpPr>
          <p:cNvPr id="6" name="Slide Number Placeholder 5"/>
          <p:cNvSpPr>
            <a:spLocks noGrp="1"/>
          </p:cNvSpPr>
          <p:nvPr>
            <p:ph type="sldNum" sz="quarter" idx="11"/>
          </p:nvPr>
        </p:nvSpPr>
        <p:spPr/>
        <p:txBody>
          <a:bodyPr/>
          <a:lstStyle>
            <a:lvl1pPr>
              <a:defRPr/>
            </a:lvl1pPr>
          </a:lstStyle>
          <a:p>
            <a:fld id="{BB67EA2C-F123-4382-B38E-08A062F096C1}" type="slidenum">
              <a:rPr lang="en-US" altLang="en-US"/>
              <a:pPr/>
              <a:t>‹#›</a:t>
            </a:fld>
            <a:endParaRPr lang="en-US" altLang="en-US"/>
          </a:p>
        </p:txBody>
      </p:sp>
    </p:spTree>
    <p:extLst>
      <p:ext uri="{BB962C8B-B14F-4D97-AF65-F5344CB8AC3E}">
        <p14:creationId xmlns:p14="http://schemas.microsoft.com/office/powerpoint/2010/main" val="4225496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609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4800" y="1981200"/>
            <a:ext cx="8534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72390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5EA536AB-593E-4BAF-AD06-1CADC4479107}" type="slidenum">
              <a:rPr lang="en-US" altLang="en-US"/>
              <a:pPr/>
              <a:t>‹#›</a:t>
            </a:fld>
            <a:endParaRPr lang="en-US" altLang="en-US"/>
          </a:p>
        </p:txBody>
      </p:sp>
      <p:sp>
        <p:nvSpPr>
          <p:cNvPr id="9" name="Shape 8"/>
          <p:cNvSpPr/>
          <p:nvPr userDrawn="1"/>
        </p:nvSpPr>
        <p:spPr>
          <a:xfrm>
            <a:off x="-6325" y="0"/>
            <a:ext cx="243000" cy="68580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oleObject" Target="../embeddings/oleObject2.bin"/><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gi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239000" y="6553200"/>
            <a:ext cx="1905000" cy="304800"/>
          </a:xfrm>
        </p:spPr>
        <p:txBody>
          <a:bodyPr/>
          <a:lstStyle/>
          <a:p>
            <a:fld id="{DBC6706D-BE02-46BD-8229-B97D846B6C81}" type="slidenum">
              <a:rPr lang="en-US" altLang="en-US"/>
              <a:pPr/>
              <a:t>1</a:t>
            </a:fld>
            <a:endParaRPr lang="en-US" altLang="en-US"/>
          </a:p>
        </p:txBody>
      </p:sp>
      <p:sp>
        <p:nvSpPr>
          <p:cNvPr id="5122" name="Rectangle 2"/>
          <p:cNvSpPr>
            <a:spLocks noGrp="1" noChangeArrowheads="1"/>
          </p:cNvSpPr>
          <p:nvPr>
            <p:ph type="ctrTitle"/>
          </p:nvPr>
        </p:nvSpPr>
        <p:spPr>
          <a:xfrm>
            <a:off x="685800" y="2286000"/>
            <a:ext cx="7772400" cy="1143000"/>
          </a:xfrm>
        </p:spPr>
        <p:txBody>
          <a:bodyPr anchor="ctr"/>
          <a:lstStyle/>
          <a:p>
            <a:r>
              <a:rPr lang="en-US" altLang="en-US" sz="4400" dirty="0" smtClean="0">
                <a:solidFill>
                  <a:schemeClr val="bg1"/>
                </a:solidFill>
              </a:rPr>
              <a:t>Machine Learning:</a:t>
            </a:r>
            <a:br>
              <a:rPr lang="en-US" altLang="en-US" sz="4400" dirty="0" smtClean="0">
                <a:solidFill>
                  <a:schemeClr val="bg1"/>
                </a:solidFill>
              </a:rPr>
            </a:br>
            <a:r>
              <a:rPr lang="en-US" altLang="en-US" sz="4400" dirty="0" smtClean="0">
                <a:solidFill>
                  <a:schemeClr val="bg1"/>
                </a:solidFill>
              </a:rPr>
              <a:t>Genetic </a:t>
            </a:r>
            <a:r>
              <a:rPr lang="en-US" altLang="en-US" sz="4400" dirty="0">
                <a:solidFill>
                  <a:schemeClr val="bg1"/>
                </a:solidFill>
              </a:rPr>
              <a:t>Algorithms</a:t>
            </a:r>
          </a:p>
        </p:txBody>
      </p:sp>
      <p:sp>
        <p:nvSpPr>
          <p:cNvPr id="5123" name="Rectangle 3"/>
          <p:cNvSpPr>
            <a:spLocks noGrp="1" noChangeArrowheads="1"/>
          </p:cNvSpPr>
          <p:nvPr>
            <p:ph type="subTitle" idx="1"/>
          </p:nvPr>
        </p:nvSpPr>
        <p:spPr>
          <a:xfrm>
            <a:off x="1371600" y="3886200"/>
            <a:ext cx="6400800" cy="1752600"/>
          </a:xfrm>
          <a:ln/>
        </p:spPr>
        <p:txBody>
          <a:bodyPr/>
          <a:lstStyle/>
          <a:p>
            <a:r>
              <a:rPr lang="en-US" altLang="en-US" sz="3200" dirty="0">
                <a:solidFill>
                  <a:schemeClr val="bg1"/>
                </a:solidFill>
              </a:rPr>
              <a:t>Michael Lensi</a:t>
            </a:r>
          </a:p>
          <a:p>
            <a:r>
              <a:rPr lang="en-US" altLang="en-US" sz="3200" dirty="0">
                <a:solidFill>
                  <a:schemeClr val="bg1"/>
                </a:solidFill>
              </a:rPr>
              <a:t>Albuquerque, NM</a:t>
            </a:r>
          </a:p>
          <a:p>
            <a:r>
              <a:rPr lang="en-US" altLang="en-US" sz="3200" dirty="0" smtClean="0">
                <a:solidFill>
                  <a:schemeClr val="bg1"/>
                </a:solidFill>
              </a:rPr>
              <a:t>2017</a:t>
            </a:r>
            <a:endParaRPr lang="en-US" altLang="en-US" sz="32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altLang="en-US"/>
              <a:t>Genetic Algorithms - Mike Lensi</a:t>
            </a:r>
          </a:p>
        </p:txBody>
      </p:sp>
      <p:sp>
        <p:nvSpPr>
          <p:cNvPr id="24" name="Slide Number Placeholder 5"/>
          <p:cNvSpPr>
            <a:spLocks noGrp="1"/>
          </p:cNvSpPr>
          <p:nvPr>
            <p:ph type="sldNum" sz="quarter" idx="11"/>
          </p:nvPr>
        </p:nvSpPr>
        <p:spPr/>
        <p:txBody>
          <a:bodyPr/>
          <a:lstStyle/>
          <a:p>
            <a:fld id="{18DD29E5-40C3-403E-ACF4-89ABE564FF81}" type="slidenum">
              <a:rPr lang="en-US" altLang="en-US"/>
              <a:pPr/>
              <a:t>10</a:t>
            </a:fld>
            <a:endParaRPr lang="en-US" altLang="en-US"/>
          </a:p>
        </p:txBody>
      </p:sp>
      <p:sp>
        <p:nvSpPr>
          <p:cNvPr id="14338" name="Rectangle 2"/>
          <p:cNvSpPr>
            <a:spLocks noGrp="1" noChangeArrowheads="1"/>
          </p:cNvSpPr>
          <p:nvPr>
            <p:ph type="title"/>
          </p:nvPr>
        </p:nvSpPr>
        <p:spPr/>
        <p:txBody>
          <a:bodyPr/>
          <a:lstStyle/>
          <a:p>
            <a:r>
              <a:rPr lang="en-US" altLang="en-US"/>
              <a:t>What is a GA?</a:t>
            </a:r>
          </a:p>
        </p:txBody>
      </p:sp>
      <p:sp>
        <p:nvSpPr>
          <p:cNvPr id="14339" name="Rectangle 3"/>
          <p:cNvSpPr>
            <a:spLocks noGrp="1" noChangeArrowheads="1"/>
          </p:cNvSpPr>
          <p:nvPr>
            <p:ph type="body" sz="half" idx="1"/>
          </p:nvPr>
        </p:nvSpPr>
        <p:spPr>
          <a:ln/>
        </p:spPr>
        <p:txBody>
          <a:bodyPr/>
          <a:lstStyle/>
          <a:p>
            <a:r>
              <a:rPr lang="en-US" altLang="en-US" sz="2800">
                <a:solidFill>
                  <a:schemeClr val="hlink"/>
                </a:solidFill>
              </a:rPr>
              <a:t>A GA is an:</a:t>
            </a:r>
          </a:p>
          <a:p>
            <a:pPr lvl="1"/>
            <a:r>
              <a:rPr lang="en-US" altLang="en-US" sz="2400">
                <a:solidFill>
                  <a:schemeClr val="hlink"/>
                </a:solidFill>
              </a:rPr>
              <a:t>adaptive</a:t>
            </a:r>
          </a:p>
          <a:p>
            <a:pPr lvl="1"/>
            <a:r>
              <a:rPr lang="en-US" altLang="en-US" sz="2400">
                <a:solidFill>
                  <a:schemeClr val="hlink"/>
                </a:solidFill>
              </a:rPr>
              <a:t>global</a:t>
            </a:r>
          </a:p>
          <a:p>
            <a:pPr lvl="1"/>
            <a:r>
              <a:rPr lang="en-US" altLang="en-US" sz="2400">
                <a:solidFill>
                  <a:schemeClr val="hlink"/>
                </a:solidFill>
              </a:rPr>
              <a:t>stochastic</a:t>
            </a:r>
          </a:p>
          <a:p>
            <a:pPr lvl="1"/>
            <a:r>
              <a:rPr lang="en-US" altLang="en-US" sz="2400">
                <a:solidFill>
                  <a:schemeClr val="hlink"/>
                </a:solidFill>
              </a:rPr>
              <a:t>optimizer</a:t>
            </a:r>
            <a:endParaRPr lang="en-US" altLang="en-US" sz="2400"/>
          </a:p>
          <a:p>
            <a:r>
              <a:rPr lang="en-US" altLang="en-US" sz="2800"/>
              <a:t>Used on any problem for which the following can be defined:</a:t>
            </a:r>
          </a:p>
          <a:p>
            <a:pPr lvl="1"/>
            <a:r>
              <a:rPr lang="en-US" altLang="en-US" sz="2400"/>
              <a:t>fitness function</a:t>
            </a:r>
          </a:p>
          <a:p>
            <a:pPr lvl="1"/>
            <a:r>
              <a:rPr lang="en-US" altLang="en-US" sz="2400"/>
              <a:t>digital solution space</a:t>
            </a:r>
          </a:p>
        </p:txBody>
      </p:sp>
      <p:sp>
        <p:nvSpPr>
          <p:cNvPr id="14341" name="Rectangle 5"/>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Text Box 8"/>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a:t>
            </a:r>
            <a:r>
              <a:rPr lang="en-US" altLang="en-US"/>
              <a:t>  </a:t>
            </a:r>
            <a:r>
              <a:rPr lang="en-US" altLang="en-US">
                <a:solidFill>
                  <a:schemeClr val="hlink"/>
                </a:solidFill>
              </a:rPr>
              <a:t>|  Optimization  |  </a:t>
            </a:r>
            <a:r>
              <a:rPr lang="en-US" altLang="en-US"/>
              <a:t>How are they used?</a:t>
            </a:r>
            <a:r>
              <a:rPr lang="en-US" altLang="en-US">
                <a:solidFill>
                  <a:schemeClr val="hlink"/>
                </a:solidFill>
              </a:rPr>
              <a:t>  |  Brief Example</a:t>
            </a:r>
          </a:p>
        </p:txBody>
      </p:sp>
      <p:grpSp>
        <p:nvGrpSpPr>
          <p:cNvPr id="14359" name="Group 23"/>
          <p:cNvGrpSpPr>
            <a:grpSpLocks/>
          </p:cNvGrpSpPr>
          <p:nvPr/>
        </p:nvGrpSpPr>
        <p:grpSpPr bwMode="auto">
          <a:xfrm>
            <a:off x="4724400" y="2514600"/>
            <a:ext cx="3962400" cy="3276600"/>
            <a:chOff x="2976" y="1536"/>
            <a:chExt cx="2496" cy="2064"/>
          </a:xfrm>
        </p:grpSpPr>
        <p:sp>
          <p:nvSpPr>
            <p:cNvPr id="14342" name="Rectangle 6"/>
            <p:cNvSpPr>
              <a:spLocks noChangeArrowheads="1"/>
            </p:cNvSpPr>
            <p:nvPr/>
          </p:nvSpPr>
          <p:spPr bwMode="auto">
            <a:xfrm>
              <a:off x="3456" y="1584"/>
              <a:ext cx="1680" cy="8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t>a process:</a:t>
              </a:r>
              <a:endParaRPr lang="en-US" altLang="en-US"/>
            </a:p>
            <a:p>
              <a:r>
                <a:rPr lang="en-US" altLang="en-US"/>
                <a:t>-function</a:t>
              </a:r>
            </a:p>
            <a:p>
              <a:r>
                <a:rPr lang="en-US" altLang="en-US"/>
                <a:t>-simulation</a:t>
              </a:r>
            </a:p>
          </p:txBody>
        </p:sp>
        <p:sp>
          <p:nvSpPr>
            <p:cNvPr id="14343" name="Rectangle 7"/>
            <p:cNvSpPr>
              <a:spLocks noChangeArrowheads="1"/>
            </p:cNvSpPr>
            <p:nvPr/>
          </p:nvSpPr>
          <p:spPr bwMode="auto">
            <a:xfrm>
              <a:off x="3696" y="2832"/>
              <a:ext cx="1200"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t>fitness</a:t>
              </a:r>
            </a:p>
            <a:p>
              <a:r>
                <a:rPr lang="en-US" altLang="en-US" b="1"/>
                <a:t>function</a:t>
              </a:r>
              <a:endParaRPr lang="en-US" altLang="en-US"/>
            </a:p>
          </p:txBody>
        </p:sp>
        <p:sp>
          <p:nvSpPr>
            <p:cNvPr id="14345" name="Line 9"/>
            <p:cNvSpPr>
              <a:spLocks noChangeShapeType="1"/>
            </p:cNvSpPr>
            <p:nvPr/>
          </p:nvSpPr>
          <p:spPr bwMode="auto">
            <a:xfrm>
              <a:off x="2976" y="1728"/>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Line 10"/>
            <p:cNvSpPr>
              <a:spLocks noChangeShapeType="1"/>
            </p:cNvSpPr>
            <p:nvPr/>
          </p:nvSpPr>
          <p:spPr bwMode="auto">
            <a:xfrm>
              <a:off x="2976" y="1968"/>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Line 11"/>
            <p:cNvSpPr>
              <a:spLocks noChangeShapeType="1"/>
            </p:cNvSpPr>
            <p:nvPr/>
          </p:nvSpPr>
          <p:spPr bwMode="auto">
            <a:xfrm>
              <a:off x="2976" y="2208"/>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Line 12"/>
            <p:cNvSpPr>
              <a:spLocks noChangeShapeType="1"/>
            </p:cNvSpPr>
            <p:nvPr/>
          </p:nvSpPr>
          <p:spPr bwMode="auto">
            <a:xfrm>
              <a:off x="3120" y="3216"/>
              <a:ext cx="576"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Line 13"/>
            <p:cNvSpPr>
              <a:spLocks noChangeShapeType="1"/>
            </p:cNvSpPr>
            <p:nvPr/>
          </p:nvSpPr>
          <p:spPr bwMode="auto">
            <a:xfrm>
              <a:off x="5136" y="1680"/>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Line 14"/>
            <p:cNvSpPr>
              <a:spLocks noChangeShapeType="1"/>
            </p:cNvSpPr>
            <p:nvPr/>
          </p:nvSpPr>
          <p:spPr bwMode="auto">
            <a:xfrm>
              <a:off x="5136" y="187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Line 15"/>
            <p:cNvSpPr>
              <a:spLocks noChangeShapeType="1"/>
            </p:cNvSpPr>
            <p:nvPr/>
          </p:nvSpPr>
          <p:spPr bwMode="auto">
            <a:xfrm>
              <a:off x="5136" y="211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Line 16"/>
            <p:cNvSpPr>
              <a:spLocks noChangeShapeType="1"/>
            </p:cNvSpPr>
            <p:nvPr/>
          </p:nvSpPr>
          <p:spPr bwMode="auto">
            <a:xfrm>
              <a:off x="5136" y="235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Line 17"/>
            <p:cNvSpPr>
              <a:spLocks noChangeShapeType="1"/>
            </p:cNvSpPr>
            <p:nvPr/>
          </p:nvSpPr>
          <p:spPr bwMode="auto">
            <a:xfrm>
              <a:off x="5328" y="153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Line 18"/>
            <p:cNvSpPr>
              <a:spLocks noChangeShapeType="1"/>
            </p:cNvSpPr>
            <p:nvPr/>
          </p:nvSpPr>
          <p:spPr bwMode="auto">
            <a:xfrm>
              <a:off x="5328" y="196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Line 19"/>
            <p:cNvSpPr>
              <a:spLocks noChangeShapeType="1"/>
            </p:cNvSpPr>
            <p:nvPr/>
          </p:nvSpPr>
          <p:spPr bwMode="auto">
            <a:xfrm>
              <a:off x="5472" y="1968"/>
              <a:ext cx="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Line 20"/>
            <p:cNvSpPr>
              <a:spLocks noChangeShapeType="1"/>
            </p:cNvSpPr>
            <p:nvPr/>
          </p:nvSpPr>
          <p:spPr bwMode="auto">
            <a:xfrm>
              <a:off x="3120" y="2688"/>
              <a:ext cx="235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Line 21"/>
            <p:cNvSpPr>
              <a:spLocks noChangeShapeType="1"/>
            </p:cNvSpPr>
            <p:nvPr/>
          </p:nvSpPr>
          <p:spPr bwMode="auto">
            <a:xfrm>
              <a:off x="3120" y="2688"/>
              <a:ext cx="0" cy="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Line 22"/>
            <p:cNvSpPr>
              <a:spLocks noChangeShapeType="1"/>
            </p:cNvSpPr>
            <p:nvPr/>
          </p:nvSpPr>
          <p:spPr bwMode="auto">
            <a:xfrm>
              <a:off x="4896" y="3216"/>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0"/>
          </p:nvPr>
        </p:nvSpPr>
        <p:spPr/>
        <p:txBody>
          <a:bodyPr/>
          <a:lstStyle/>
          <a:p>
            <a:r>
              <a:rPr lang="en-US" altLang="en-US"/>
              <a:t>Genetic Algorithms - Mike Lensi</a:t>
            </a:r>
          </a:p>
        </p:txBody>
      </p:sp>
      <p:sp>
        <p:nvSpPr>
          <p:cNvPr id="25" name="Slide Number Placeholder 5"/>
          <p:cNvSpPr>
            <a:spLocks noGrp="1"/>
          </p:cNvSpPr>
          <p:nvPr>
            <p:ph type="sldNum" sz="quarter" idx="11"/>
          </p:nvPr>
        </p:nvSpPr>
        <p:spPr/>
        <p:txBody>
          <a:bodyPr/>
          <a:lstStyle/>
          <a:p>
            <a:fld id="{17CEEFCD-B803-4B98-88E6-0B234100DF7E}" type="slidenum">
              <a:rPr lang="en-US" altLang="en-US"/>
              <a:pPr/>
              <a:t>11</a:t>
            </a:fld>
            <a:endParaRPr lang="en-US" altLang="en-US"/>
          </a:p>
        </p:txBody>
      </p:sp>
      <p:sp>
        <p:nvSpPr>
          <p:cNvPr id="15362" name="Rectangle 2"/>
          <p:cNvSpPr>
            <a:spLocks noGrp="1" noChangeArrowheads="1"/>
          </p:cNvSpPr>
          <p:nvPr>
            <p:ph type="title"/>
          </p:nvPr>
        </p:nvSpPr>
        <p:spPr/>
        <p:txBody>
          <a:bodyPr/>
          <a:lstStyle/>
          <a:p>
            <a:r>
              <a:rPr lang="en-US" altLang="en-US"/>
              <a:t>What is a GA?</a:t>
            </a:r>
          </a:p>
        </p:txBody>
      </p:sp>
      <p:sp>
        <p:nvSpPr>
          <p:cNvPr id="15364" name="Rectangle 4"/>
          <p:cNvSpPr>
            <a:spLocks noChangeArrowheads="1"/>
          </p:cNvSpPr>
          <p:nvPr/>
        </p:nvSpPr>
        <p:spPr bwMode="auto">
          <a:xfrm>
            <a:off x="304800" y="1981200"/>
            <a:ext cx="8534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Text Box 5"/>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a:t>
            </a:r>
            <a:r>
              <a:rPr lang="en-US" altLang="en-US"/>
              <a:t>  </a:t>
            </a:r>
            <a:r>
              <a:rPr lang="en-US" altLang="en-US">
                <a:solidFill>
                  <a:schemeClr val="hlink"/>
                </a:solidFill>
              </a:rPr>
              <a:t>|  Optimization  |  How are they used?  |  </a:t>
            </a:r>
            <a:r>
              <a:rPr lang="en-US" altLang="en-US"/>
              <a:t>Brief Example</a:t>
            </a:r>
          </a:p>
        </p:txBody>
      </p:sp>
      <p:sp>
        <p:nvSpPr>
          <p:cNvPr id="15367" name="Rectangle 7"/>
          <p:cNvSpPr>
            <a:spLocks noChangeArrowheads="1"/>
          </p:cNvSpPr>
          <p:nvPr/>
        </p:nvSpPr>
        <p:spPr bwMode="auto">
          <a:xfrm>
            <a:off x="1828800" y="2133600"/>
            <a:ext cx="26670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ProNav, A/P,</a:t>
            </a:r>
          </a:p>
          <a:p>
            <a:r>
              <a:rPr lang="en-US" altLang="en-US"/>
              <a:t>AeroDesign,</a:t>
            </a:r>
          </a:p>
          <a:p>
            <a:r>
              <a:rPr lang="en-US" altLang="en-US"/>
              <a:t>SRM Sim., 6-DOF</a:t>
            </a:r>
          </a:p>
        </p:txBody>
      </p:sp>
      <p:sp>
        <p:nvSpPr>
          <p:cNvPr id="15368" name="Rectangle 8"/>
          <p:cNvSpPr>
            <a:spLocks noChangeArrowheads="1"/>
          </p:cNvSpPr>
          <p:nvPr/>
        </p:nvSpPr>
        <p:spPr bwMode="auto">
          <a:xfrm>
            <a:off x="5257800" y="2133600"/>
            <a:ext cx="19050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apportioned</a:t>
            </a:r>
          </a:p>
          <a:p>
            <a:r>
              <a:rPr lang="en-US" altLang="en-US"/>
              <a:t>pareto</a:t>
            </a:r>
          </a:p>
          <a:p>
            <a:r>
              <a:rPr lang="en-US" altLang="en-US"/>
              <a:t>optimality</a:t>
            </a:r>
          </a:p>
        </p:txBody>
      </p:sp>
      <p:sp>
        <p:nvSpPr>
          <p:cNvPr id="15373" name="Line 13"/>
          <p:cNvSpPr>
            <a:spLocks noChangeShapeType="1"/>
          </p:cNvSpPr>
          <p:nvPr/>
        </p:nvSpPr>
        <p:spPr bwMode="auto">
          <a:xfrm>
            <a:off x="4495800" y="2286000"/>
            <a:ext cx="7588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4" name="Line 14"/>
          <p:cNvSpPr>
            <a:spLocks noChangeShapeType="1"/>
          </p:cNvSpPr>
          <p:nvPr/>
        </p:nvSpPr>
        <p:spPr bwMode="auto">
          <a:xfrm>
            <a:off x="4495800" y="2590800"/>
            <a:ext cx="7588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5" name="Line 15"/>
          <p:cNvSpPr>
            <a:spLocks noChangeShapeType="1"/>
          </p:cNvSpPr>
          <p:nvPr/>
        </p:nvSpPr>
        <p:spPr bwMode="auto">
          <a:xfrm>
            <a:off x="4495800" y="2971800"/>
            <a:ext cx="7588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6" name="Line 16"/>
          <p:cNvSpPr>
            <a:spLocks noChangeShapeType="1"/>
          </p:cNvSpPr>
          <p:nvPr/>
        </p:nvSpPr>
        <p:spPr bwMode="auto">
          <a:xfrm>
            <a:off x="4495800" y="3352800"/>
            <a:ext cx="75882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2" name="Line 22"/>
          <p:cNvSpPr>
            <a:spLocks noChangeShapeType="1"/>
          </p:cNvSpPr>
          <p:nvPr/>
        </p:nvSpPr>
        <p:spPr bwMode="auto">
          <a:xfrm>
            <a:off x="7162800" y="28194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6" name="Text Box 26"/>
          <p:cNvSpPr txBox="1">
            <a:spLocks noChangeArrowheads="1"/>
          </p:cNvSpPr>
          <p:nvPr/>
        </p:nvSpPr>
        <p:spPr bwMode="auto">
          <a:xfrm>
            <a:off x="0" y="6477000"/>
            <a:ext cx="647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50000"/>
              </a:spcBef>
            </a:pPr>
            <a:r>
              <a:rPr lang="en-US" altLang="en-US" sz="1200"/>
              <a:t>data from M. B. Anderson, et. al.,</a:t>
            </a:r>
            <a:r>
              <a:rPr lang="en-US" altLang="en-US" sz="1200" i="1"/>
              <a:t> Design of a Guided Missile Interceptor Using a Genetic Algorithm</a:t>
            </a:r>
            <a:r>
              <a:rPr lang="en-US" altLang="en-US" sz="1200"/>
              <a:t>, </a:t>
            </a:r>
            <a:r>
              <a:rPr lang="en-US" altLang="en-US" sz="1000"/>
              <a:t>JOURNAL OF SPACECRAFT AND ROCKETS, Vol. 38, No. 1, January – February 2001, with permission</a:t>
            </a:r>
            <a:endParaRPr lang="en-US" altLang="en-US">
              <a:latin typeface="RealpageTIM11"/>
            </a:endParaRPr>
          </a:p>
        </p:txBody>
      </p:sp>
      <p:pic>
        <p:nvPicPr>
          <p:cNvPr id="15387" name="Picture 27"/>
          <p:cNvPicPr>
            <a:picLocks noChangeAspect="1" noChangeArrowheads="1"/>
          </p:cNvPicPr>
          <p:nvPr/>
        </p:nvPicPr>
        <p:blipFill>
          <a:blip r:embed="rId3">
            <a:extLst>
              <a:ext uri="{28A0092B-C50C-407E-A947-70E740481C1C}">
                <a14:useLocalDpi xmlns:a14="http://schemas.microsoft.com/office/drawing/2010/main" val="0"/>
              </a:ext>
            </a:extLst>
          </a:blip>
          <a:srcRect l="7813" t="19356" r="61719" b="46970"/>
          <a:stretch>
            <a:fillRect/>
          </a:stretch>
        </p:blipFill>
        <p:spPr bwMode="auto">
          <a:xfrm>
            <a:off x="457200" y="3556000"/>
            <a:ext cx="335280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88" name="Rectangle 28"/>
          <p:cNvSpPr>
            <a:spLocks noChangeArrowheads="1"/>
          </p:cNvSpPr>
          <p:nvPr/>
        </p:nvSpPr>
        <p:spPr bwMode="auto">
          <a:xfrm>
            <a:off x="457200" y="3657600"/>
            <a:ext cx="3429000"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9" name="Text Box 29"/>
          <p:cNvSpPr txBox="1">
            <a:spLocks noChangeArrowheads="1"/>
          </p:cNvSpPr>
          <p:nvPr/>
        </p:nvSpPr>
        <p:spPr bwMode="auto">
          <a:xfrm>
            <a:off x="457200" y="5943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50000"/>
              </a:spcBef>
            </a:pPr>
            <a:r>
              <a:rPr lang="en-US" altLang="en-US"/>
              <a:t>…	…	…	...</a:t>
            </a:r>
          </a:p>
        </p:txBody>
      </p:sp>
      <p:sp>
        <p:nvSpPr>
          <p:cNvPr id="15390" name="Line 30"/>
          <p:cNvSpPr>
            <a:spLocks noChangeShapeType="1"/>
          </p:cNvSpPr>
          <p:nvPr/>
        </p:nvSpPr>
        <p:spPr bwMode="auto">
          <a:xfrm>
            <a:off x="1066800" y="2819400"/>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1" name="Line 31"/>
          <p:cNvSpPr>
            <a:spLocks noChangeShapeType="1"/>
          </p:cNvSpPr>
          <p:nvPr/>
        </p:nvSpPr>
        <p:spPr bwMode="auto">
          <a:xfrm>
            <a:off x="1066800" y="2819400"/>
            <a:ext cx="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2" name="Text Box 32"/>
          <p:cNvSpPr txBox="1">
            <a:spLocks noChangeArrowheads="1"/>
          </p:cNvSpPr>
          <p:nvPr/>
        </p:nvSpPr>
        <p:spPr bwMode="auto">
          <a:xfrm>
            <a:off x="5638800" y="4191000"/>
            <a:ext cx="2344738" cy="177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50000"/>
              </a:spcBef>
              <a:buFontTx/>
              <a:buChar char="•"/>
            </a:pPr>
            <a:r>
              <a:rPr lang="en-US" altLang="en-US" sz="2000"/>
              <a:t>miss distance</a:t>
            </a:r>
          </a:p>
          <a:p>
            <a:pPr algn="l">
              <a:spcBef>
                <a:spcPct val="50000"/>
              </a:spcBef>
              <a:buFontTx/>
              <a:buChar char="•"/>
            </a:pPr>
            <a:r>
              <a:rPr lang="en-US" altLang="en-US" sz="2000"/>
              <a:t>intercept time</a:t>
            </a:r>
          </a:p>
          <a:p>
            <a:pPr algn="l">
              <a:spcBef>
                <a:spcPct val="50000"/>
              </a:spcBef>
              <a:buFontTx/>
              <a:buChar char="•"/>
            </a:pPr>
            <a:r>
              <a:rPr lang="en-US" altLang="en-US" sz="2000"/>
              <a:t>takeoff weight</a:t>
            </a:r>
          </a:p>
          <a:p>
            <a:pPr algn="l">
              <a:spcBef>
                <a:spcPct val="50000"/>
              </a:spcBef>
              <a:buFontTx/>
              <a:buChar char="•"/>
            </a:pPr>
            <a:r>
              <a:rPr lang="en-US" altLang="en-US" sz="2000"/>
              <a:t>maximum g-loading</a:t>
            </a:r>
            <a:endParaRPr lang="en-US" altLang="en-US"/>
          </a:p>
        </p:txBody>
      </p:sp>
      <p:sp>
        <p:nvSpPr>
          <p:cNvPr id="15393" name="Text Box 33"/>
          <p:cNvSpPr txBox="1">
            <a:spLocks noChangeArrowheads="1"/>
          </p:cNvSpPr>
          <p:nvPr/>
        </p:nvSpPr>
        <p:spPr bwMode="auto">
          <a:xfrm>
            <a:off x="7467600" y="2286000"/>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fitness</a:t>
            </a:r>
          </a:p>
        </p:txBody>
      </p:sp>
      <p:sp>
        <p:nvSpPr>
          <p:cNvPr id="15395" name="Line 35"/>
          <p:cNvSpPr>
            <a:spLocks noChangeShapeType="1"/>
          </p:cNvSpPr>
          <p:nvPr/>
        </p:nvSpPr>
        <p:spPr bwMode="auto">
          <a:xfrm flipH="1" flipV="1">
            <a:off x="5181600" y="3810000"/>
            <a:ext cx="457200" cy="838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398" name="Group 38"/>
          <p:cNvGrpSpPr>
            <a:grpSpLocks/>
          </p:cNvGrpSpPr>
          <p:nvPr/>
        </p:nvGrpSpPr>
        <p:grpSpPr bwMode="auto">
          <a:xfrm>
            <a:off x="3733800" y="3733800"/>
            <a:ext cx="4862513" cy="2282825"/>
            <a:chOff x="2352" y="2352"/>
            <a:chExt cx="3063" cy="1438"/>
          </a:xfrm>
        </p:grpSpPr>
        <p:sp>
          <p:nvSpPr>
            <p:cNvPr id="15396" name="Text Box 36"/>
            <p:cNvSpPr txBox="1">
              <a:spLocks noChangeArrowheads="1"/>
            </p:cNvSpPr>
            <p:nvPr/>
          </p:nvSpPr>
          <p:spPr bwMode="auto">
            <a:xfrm>
              <a:off x="2736" y="2352"/>
              <a:ext cx="2679" cy="1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50000"/>
                </a:spcBef>
                <a:buFontTx/>
                <a:buChar char="•"/>
              </a:pPr>
              <a:r>
                <a:rPr lang="en-US" altLang="en-US"/>
                <a:t>corresponds to a digital solution space of 1.8*10^49</a:t>
              </a:r>
            </a:p>
            <a:p>
              <a:pPr algn="l">
                <a:spcBef>
                  <a:spcPct val="50000"/>
                </a:spcBef>
                <a:buFontTx/>
                <a:buChar char="•"/>
              </a:pPr>
              <a:endParaRPr lang="en-US" altLang="en-US"/>
            </a:p>
            <a:p>
              <a:pPr algn="l">
                <a:spcBef>
                  <a:spcPct val="50000"/>
                </a:spcBef>
                <a:buFontTx/>
                <a:buChar char="•"/>
              </a:pPr>
              <a:r>
                <a:rPr lang="en-US" altLang="en-US"/>
                <a:t>the GA eventually tested 7500 solutions</a:t>
              </a:r>
            </a:p>
          </p:txBody>
        </p:sp>
        <p:sp>
          <p:nvSpPr>
            <p:cNvPr id="15397" name="Line 37"/>
            <p:cNvSpPr>
              <a:spLocks noChangeShapeType="1"/>
            </p:cNvSpPr>
            <p:nvPr/>
          </p:nvSpPr>
          <p:spPr bwMode="auto">
            <a:xfrm flipH="1">
              <a:off x="2352" y="2928"/>
              <a:ext cx="432" cy="576"/>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98"/>
                                        </p:tgtEl>
                                        <p:attrNameLst>
                                          <p:attrName>style.visibility</p:attrName>
                                        </p:attrNameLst>
                                      </p:cBhvr>
                                      <p:to>
                                        <p:strVal val="visible"/>
                                      </p:to>
                                    </p:set>
                                    <p:animEffect transition="in" filter="wipe(left)">
                                      <p:cBhvr>
                                        <p:cTn id="7" dur="500"/>
                                        <p:tgtEl>
                                          <p:spTgt spid="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altLang="en-US"/>
              <a:t>Genetic Algorithms - Mike Lensi</a:t>
            </a:r>
          </a:p>
        </p:txBody>
      </p:sp>
      <p:sp>
        <p:nvSpPr>
          <p:cNvPr id="5" name="Slide Number Placeholder 5"/>
          <p:cNvSpPr>
            <a:spLocks noGrp="1"/>
          </p:cNvSpPr>
          <p:nvPr>
            <p:ph type="sldNum" sz="quarter" idx="11"/>
          </p:nvPr>
        </p:nvSpPr>
        <p:spPr/>
        <p:txBody>
          <a:bodyPr/>
          <a:lstStyle/>
          <a:p>
            <a:fld id="{0DEBA59C-3011-40F3-AE17-B9148BC5CE9B}" type="slidenum">
              <a:rPr lang="en-US" altLang="en-US"/>
              <a:pPr/>
              <a:t>12</a:t>
            </a:fld>
            <a:endParaRPr lang="en-US" altLang="en-US"/>
          </a:p>
        </p:txBody>
      </p:sp>
      <p:sp>
        <p:nvSpPr>
          <p:cNvPr id="18434" name="Rectangle 2"/>
          <p:cNvSpPr>
            <a:spLocks noGrp="1" noChangeArrowheads="1"/>
          </p:cNvSpPr>
          <p:nvPr>
            <p:ph type="title"/>
          </p:nvPr>
        </p:nvSpPr>
        <p:spPr/>
        <p:txBody>
          <a:bodyPr/>
          <a:lstStyle/>
          <a:p>
            <a:r>
              <a:rPr lang="en-US" altLang="en-US"/>
              <a:t>Presentation Outline</a:t>
            </a:r>
          </a:p>
        </p:txBody>
      </p:sp>
      <p:sp>
        <p:nvSpPr>
          <p:cNvPr id="18435" name="Rectangle 3"/>
          <p:cNvSpPr>
            <a:spLocks noGrp="1" noChangeArrowheads="1"/>
          </p:cNvSpPr>
          <p:nvPr>
            <p:ph type="body" sz="half" idx="1"/>
          </p:nvPr>
        </p:nvSpPr>
        <p:spPr>
          <a:xfrm>
            <a:off x="304800" y="1981200"/>
            <a:ext cx="8534400" cy="4495800"/>
          </a:xfrm>
          <a:ln>
            <a:noFill/>
          </a:ln>
          <a:extLs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2800">
                <a:solidFill>
                  <a:schemeClr val="hlink"/>
                </a:solidFill>
              </a:rPr>
              <a:t>What is a GA?</a:t>
            </a:r>
            <a:endParaRPr lang="en-US" altLang="en-US" sz="2800"/>
          </a:p>
          <a:p>
            <a:r>
              <a:rPr lang="en-US" altLang="en-US" sz="2800"/>
              <a:t>Genetics 101</a:t>
            </a:r>
          </a:p>
          <a:p>
            <a:r>
              <a:rPr lang="en-US" altLang="en-US" sz="2800">
                <a:solidFill>
                  <a:schemeClr val="hlink"/>
                </a:solidFill>
              </a:rPr>
              <a:t>The “Genetics” in Genetic Algorithm</a:t>
            </a:r>
          </a:p>
          <a:p>
            <a:r>
              <a:rPr lang="en-US" altLang="en-US" sz="2800">
                <a:solidFill>
                  <a:schemeClr val="hlink"/>
                </a:solidFill>
              </a:rPr>
              <a:t>The “Algorithm” in Genetic Algorithm</a:t>
            </a:r>
          </a:p>
          <a:p>
            <a:pPr lvl="1"/>
            <a:r>
              <a:rPr lang="en-US" altLang="en-US" sz="2400">
                <a:solidFill>
                  <a:schemeClr val="hlink"/>
                </a:solidFill>
              </a:rPr>
              <a:t>The inVEETro Global Optimizer</a:t>
            </a:r>
          </a:p>
          <a:p>
            <a:r>
              <a:rPr lang="en-US" altLang="en-US" sz="2800">
                <a:solidFill>
                  <a:schemeClr val="hlink"/>
                </a:solidFill>
              </a:rPr>
              <a:t>Closing Remarks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4"/>
          <p:cNvSpPr>
            <a:spLocks noGrp="1"/>
          </p:cNvSpPr>
          <p:nvPr>
            <p:ph type="ftr" sz="quarter" idx="10"/>
          </p:nvPr>
        </p:nvSpPr>
        <p:spPr/>
        <p:txBody>
          <a:bodyPr/>
          <a:lstStyle/>
          <a:p>
            <a:r>
              <a:rPr lang="en-US" altLang="en-US"/>
              <a:t>Genetic Algorithms - Mike Lensi</a:t>
            </a:r>
          </a:p>
        </p:txBody>
      </p:sp>
      <p:sp>
        <p:nvSpPr>
          <p:cNvPr id="20" name="Slide Number Placeholder 5"/>
          <p:cNvSpPr>
            <a:spLocks noGrp="1"/>
          </p:cNvSpPr>
          <p:nvPr>
            <p:ph type="sldNum" sz="quarter" idx="11"/>
          </p:nvPr>
        </p:nvSpPr>
        <p:spPr/>
        <p:txBody>
          <a:bodyPr/>
          <a:lstStyle/>
          <a:p>
            <a:fld id="{DA0ACA01-16E0-475D-9718-24585A2A0B83}" type="slidenum">
              <a:rPr lang="en-US" altLang="en-US"/>
              <a:pPr/>
              <a:t>13</a:t>
            </a:fld>
            <a:endParaRPr lang="en-US" altLang="en-US"/>
          </a:p>
        </p:txBody>
      </p:sp>
      <p:sp>
        <p:nvSpPr>
          <p:cNvPr id="2050" name="Rectangle 2"/>
          <p:cNvSpPr>
            <a:spLocks noGrp="1" noChangeArrowheads="1"/>
          </p:cNvSpPr>
          <p:nvPr>
            <p:ph type="title"/>
          </p:nvPr>
        </p:nvSpPr>
        <p:spPr/>
        <p:txBody>
          <a:bodyPr/>
          <a:lstStyle/>
          <a:p>
            <a:r>
              <a:rPr lang="en-US" altLang="en-US"/>
              <a:t>Genetics 101</a:t>
            </a:r>
          </a:p>
        </p:txBody>
      </p:sp>
      <p:sp>
        <p:nvSpPr>
          <p:cNvPr id="2051" name="Rectangle 3"/>
          <p:cNvSpPr>
            <a:spLocks noGrp="1" noChangeArrowheads="1"/>
          </p:cNvSpPr>
          <p:nvPr>
            <p:ph type="body" sz="half" idx="1"/>
          </p:nvPr>
        </p:nvSpPr>
        <p:spPr>
          <a:ln/>
        </p:spPr>
        <p:txBody>
          <a:bodyPr/>
          <a:lstStyle/>
          <a:p>
            <a:r>
              <a:rPr lang="en-US" altLang="en-US" sz="2800"/>
              <a:t>Information coding within living organisms</a:t>
            </a:r>
          </a:p>
          <a:p>
            <a:pPr lvl="1"/>
            <a:r>
              <a:rPr lang="en-US" altLang="en-US" sz="2400"/>
              <a:t>chromosomes (DNA)</a:t>
            </a:r>
          </a:p>
          <a:p>
            <a:pPr lvl="2"/>
            <a:r>
              <a:rPr lang="en-US" altLang="en-US" sz="2000"/>
              <a:t>genes :: proteins</a:t>
            </a:r>
          </a:p>
          <a:p>
            <a:pPr lvl="3"/>
            <a:r>
              <a:rPr lang="en-US" altLang="en-US" sz="1800"/>
              <a:t>codons :: amino acids</a:t>
            </a:r>
          </a:p>
          <a:p>
            <a:r>
              <a:rPr lang="en-US" altLang="en-US" sz="2800"/>
              <a:t>Two basic forms of information variation</a:t>
            </a:r>
          </a:p>
          <a:p>
            <a:pPr lvl="1"/>
            <a:r>
              <a:rPr lang="en-US" altLang="en-US" sz="2400"/>
              <a:t>meiosis</a:t>
            </a:r>
          </a:p>
          <a:p>
            <a:pPr lvl="1"/>
            <a:r>
              <a:rPr lang="en-US" altLang="en-US" sz="2400"/>
              <a:t>mutation</a:t>
            </a:r>
          </a:p>
        </p:txBody>
      </p:sp>
      <p:sp>
        <p:nvSpPr>
          <p:cNvPr id="2052" name="Text Box 4"/>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Introduction  </a:t>
            </a:r>
            <a:r>
              <a:rPr lang="en-US" altLang="en-US">
                <a:solidFill>
                  <a:schemeClr val="hlink"/>
                </a:solidFill>
              </a:rPr>
              <a:t>|  Genes  |  Variation Mechanisms</a:t>
            </a:r>
            <a:endParaRPr lang="en-US" altLang="en-US"/>
          </a:p>
        </p:txBody>
      </p:sp>
      <p:sp>
        <p:nvSpPr>
          <p:cNvPr id="2054" name="Rectangle 6"/>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8" name="Rectangle 10">
            <a:hlinkClick r:id="" action="ppaction://noaction"/>
          </p:cNvPr>
          <p:cNvSpPr>
            <a:spLocks noChangeArrowheads="1"/>
          </p:cNvSpPr>
          <p:nvPr/>
        </p:nvSpPr>
        <p:spPr bwMode="auto">
          <a:xfrm>
            <a:off x="304800" y="6629400"/>
            <a:ext cx="533400" cy="1524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solidFill>
                  <a:schemeClr val="hlink"/>
                </a:solidFill>
              </a:rPr>
              <a:t>more</a:t>
            </a:r>
            <a:endParaRPr lang="en-US" altLang="en-US"/>
          </a:p>
        </p:txBody>
      </p:sp>
      <p:pic>
        <p:nvPicPr>
          <p:cNvPr id="2077" name="Picture 2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r="58182"/>
          <a:stretch>
            <a:fillRect/>
          </a:stretch>
        </p:blipFill>
        <p:spPr>
          <a:xfrm>
            <a:off x="4648200" y="2057400"/>
            <a:ext cx="2422525" cy="4343400"/>
          </a:xfrm>
          <a:noFill/>
          <a:ln>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2079" name="Oval 31"/>
          <p:cNvSpPr>
            <a:spLocks noChangeArrowheads="1"/>
          </p:cNvSpPr>
          <p:nvPr/>
        </p:nvSpPr>
        <p:spPr bwMode="auto">
          <a:xfrm>
            <a:off x="5867400" y="5562600"/>
            <a:ext cx="1219200" cy="762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0" name="Text Box 32"/>
          <p:cNvSpPr txBox="1">
            <a:spLocks noChangeArrowheads="1"/>
          </p:cNvSpPr>
          <p:nvPr/>
        </p:nvSpPr>
        <p:spPr bwMode="auto">
          <a:xfrm>
            <a:off x="6934200" y="601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a:t>nucleotide</a:t>
            </a:r>
            <a:endParaRPr lang="en-US" altLang="en-US"/>
          </a:p>
        </p:txBody>
      </p:sp>
      <p:sp>
        <p:nvSpPr>
          <p:cNvPr id="2081" name="Line 33"/>
          <p:cNvSpPr>
            <a:spLocks noChangeShapeType="1"/>
          </p:cNvSpPr>
          <p:nvPr/>
        </p:nvSpPr>
        <p:spPr bwMode="auto">
          <a:xfrm>
            <a:off x="7086600" y="59436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3" name="Text Box 35"/>
          <p:cNvSpPr txBox="1">
            <a:spLocks noChangeArrowheads="1"/>
          </p:cNvSpPr>
          <p:nvPr/>
        </p:nvSpPr>
        <p:spPr bwMode="auto">
          <a:xfrm>
            <a:off x="7010400" y="4932363"/>
            <a:ext cx="1447800"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50000"/>
              </a:lnSpc>
              <a:spcBef>
                <a:spcPct val="50000"/>
              </a:spcBef>
            </a:pPr>
            <a:r>
              <a:rPr lang="en-US" altLang="en-US" sz="1800"/>
              <a:t>phosphate</a:t>
            </a:r>
          </a:p>
          <a:p>
            <a:pPr algn="l">
              <a:lnSpc>
                <a:spcPct val="50000"/>
              </a:lnSpc>
              <a:spcBef>
                <a:spcPct val="50000"/>
              </a:spcBef>
            </a:pPr>
            <a:r>
              <a:rPr lang="en-US" altLang="en-US" sz="1800"/>
              <a:t>base</a:t>
            </a:r>
          </a:p>
          <a:p>
            <a:pPr algn="l">
              <a:lnSpc>
                <a:spcPct val="50000"/>
              </a:lnSpc>
              <a:spcBef>
                <a:spcPct val="50000"/>
              </a:spcBef>
            </a:pPr>
            <a:r>
              <a:rPr lang="en-US" altLang="en-US" sz="1800"/>
              <a:t>deoxyribose</a:t>
            </a:r>
            <a:endParaRPr lang="en-US" altLang="en-US"/>
          </a:p>
        </p:txBody>
      </p:sp>
      <p:sp>
        <p:nvSpPr>
          <p:cNvPr id="2084" name="Line 36"/>
          <p:cNvSpPr>
            <a:spLocks noChangeShapeType="1"/>
          </p:cNvSpPr>
          <p:nvPr/>
        </p:nvSpPr>
        <p:spPr bwMode="auto">
          <a:xfrm flipH="1">
            <a:off x="6858000" y="5029200"/>
            <a:ext cx="228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5" name="Line 37"/>
          <p:cNvSpPr>
            <a:spLocks noChangeShapeType="1"/>
          </p:cNvSpPr>
          <p:nvPr/>
        </p:nvSpPr>
        <p:spPr bwMode="auto">
          <a:xfrm flipH="1">
            <a:off x="6324600" y="5257800"/>
            <a:ext cx="762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6" name="Line 38"/>
          <p:cNvSpPr>
            <a:spLocks noChangeShapeType="1"/>
          </p:cNvSpPr>
          <p:nvPr/>
        </p:nvSpPr>
        <p:spPr bwMode="auto">
          <a:xfrm flipH="1" flipV="1">
            <a:off x="6858000" y="5410200"/>
            <a:ext cx="228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7" name="AutoShape 39"/>
          <p:cNvSpPr>
            <a:spLocks/>
          </p:cNvSpPr>
          <p:nvPr/>
        </p:nvSpPr>
        <p:spPr bwMode="auto">
          <a:xfrm>
            <a:off x="7010400" y="2133600"/>
            <a:ext cx="381000" cy="1752600"/>
          </a:xfrm>
          <a:prstGeom prst="rightBrace">
            <a:avLst>
              <a:gd name="adj1" fmla="val 3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8" name="AutoShape 40"/>
          <p:cNvSpPr>
            <a:spLocks/>
          </p:cNvSpPr>
          <p:nvPr/>
        </p:nvSpPr>
        <p:spPr bwMode="auto">
          <a:xfrm>
            <a:off x="8077200" y="2133600"/>
            <a:ext cx="304800" cy="4038600"/>
          </a:xfrm>
          <a:prstGeom prst="rightBrace">
            <a:avLst>
              <a:gd name="adj1" fmla="val 1104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9" name="Text Box 41"/>
          <p:cNvSpPr txBox="1">
            <a:spLocks noChangeArrowheads="1"/>
          </p:cNvSpPr>
          <p:nvPr/>
        </p:nvSpPr>
        <p:spPr bwMode="auto">
          <a:xfrm>
            <a:off x="7391400" y="28194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a:t>codon</a:t>
            </a:r>
            <a:endParaRPr lang="en-US" altLang="en-US"/>
          </a:p>
        </p:txBody>
      </p:sp>
      <p:sp>
        <p:nvSpPr>
          <p:cNvPr id="2090" name="Text Box 42"/>
          <p:cNvSpPr txBox="1">
            <a:spLocks noChangeArrowheads="1"/>
          </p:cNvSpPr>
          <p:nvPr/>
        </p:nvSpPr>
        <p:spPr bwMode="auto">
          <a:xfrm>
            <a:off x="8305800" y="3962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a:t>gene</a:t>
            </a:r>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Footer Placeholder 4"/>
          <p:cNvSpPr>
            <a:spLocks noGrp="1"/>
          </p:cNvSpPr>
          <p:nvPr>
            <p:ph type="ftr" sz="quarter" idx="10"/>
          </p:nvPr>
        </p:nvSpPr>
        <p:spPr/>
        <p:txBody>
          <a:bodyPr/>
          <a:lstStyle/>
          <a:p>
            <a:r>
              <a:rPr lang="en-US" altLang="en-US"/>
              <a:t>Genetic Algorithms - Mike Lensi</a:t>
            </a:r>
          </a:p>
        </p:txBody>
      </p:sp>
      <p:sp>
        <p:nvSpPr>
          <p:cNvPr id="17" name="Slide Number Placeholder 5"/>
          <p:cNvSpPr>
            <a:spLocks noGrp="1"/>
          </p:cNvSpPr>
          <p:nvPr>
            <p:ph type="sldNum" sz="quarter" idx="11"/>
          </p:nvPr>
        </p:nvSpPr>
        <p:spPr/>
        <p:txBody>
          <a:bodyPr/>
          <a:lstStyle/>
          <a:p>
            <a:fld id="{1D381F82-1369-4312-B448-D3443447CE6A}" type="slidenum">
              <a:rPr lang="en-US" altLang="en-US"/>
              <a:pPr/>
              <a:t>14</a:t>
            </a:fld>
            <a:endParaRPr lang="en-US" altLang="en-US"/>
          </a:p>
        </p:txBody>
      </p:sp>
      <p:sp>
        <p:nvSpPr>
          <p:cNvPr id="6147" name="Rectangle 3"/>
          <p:cNvSpPr>
            <a:spLocks noGrp="1" noChangeArrowheads="1"/>
          </p:cNvSpPr>
          <p:nvPr>
            <p:ph type="body" sz="half" idx="1"/>
          </p:nvPr>
        </p:nvSpPr>
        <p:spPr>
          <a:noFill/>
          <a:ln/>
          <a:extLst>
            <a:ext uri="{909E8E84-426E-40DD-AFC4-6F175D3DCCD1}">
              <a14:hiddenFill xmlns:a14="http://schemas.microsoft.com/office/drawing/2010/main">
                <a:solidFill>
                  <a:schemeClr val="bg1"/>
                </a:solidFill>
              </a14:hiddenFill>
            </a:ext>
          </a:extLst>
        </p:spPr>
        <p:txBody>
          <a:bodyPr/>
          <a:lstStyle/>
          <a:p>
            <a:pPr>
              <a:lnSpc>
                <a:spcPct val="90000"/>
              </a:lnSpc>
            </a:pPr>
            <a:r>
              <a:rPr lang="en-US" altLang="en-US" sz="2800"/>
              <a:t>A </a:t>
            </a:r>
            <a:r>
              <a:rPr lang="en-US" altLang="en-US" sz="2800" i="1"/>
              <a:t>gene</a:t>
            </a:r>
            <a:r>
              <a:rPr lang="en-US" altLang="en-US" sz="2800"/>
              <a:t> is said to be a sequence of codons, which codes for a protein</a:t>
            </a:r>
          </a:p>
          <a:p>
            <a:pPr>
              <a:lnSpc>
                <a:spcPct val="90000"/>
              </a:lnSpc>
            </a:pPr>
            <a:r>
              <a:rPr lang="en-US" altLang="en-US" sz="2800"/>
              <a:t>An </a:t>
            </a:r>
            <a:r>
              <a:rPr lang="en-US" altLang="en-US" sz="2800" i="1"/>
              <a:t>allele</a:t>
            </a:r>
            <a:r>
              <a:rPr lang="en-US" altLang="en-US" sz="2800"/>
              <a:t> is said to be a sequence of codons, which codes for a protein</a:t>
            </a:r>
          </a:p>
          <a:p>
            <a:pPr>
              <a:lnSpc>
                <a:spcPct val="90000"/>
              </a:lnSpc>
            </a:pPr>
            <a:r>
              <a:rPr lang="en-US" altLang="en-US" sz="2800"/>
              <a:t>The difference:</a:t>
            </a:r>
          </a:p>
          <a:p>
            <a:pPr lvl="2">
              <a:lnSpc>
                <a:spcPct val="90000"/>
              </a:lnSpc>
            </a:pPr>
            <a:r>
              <a:rPr lang="en-US" altLang="en-US" sz="2000"/>
              <a:t>a gene represents a location on the chromosome and an allele is a variant of the gene, a variant at that location</a:t>
            </a:r>
          </a:p>
        </p:txBody>
      </p:sp>
      <p:sp>
        <p:nvSpPr>
          <p:cNvPr id="6146" name="Rectangle 2"/>
          <p:cNvSpPr>
            <a:spLocks noGrp="1" noChangeArrowheads="1"/>
          </p:cNvSpPr>
          <p:nvPr>
            <p:ph type="title"/>
          </p:nvPr>
        </p:nvSpPr>
        <p:spPr/>
        <p:txBody>
          <a:bodyPr/>
          <a:lstStyle/>
          <a:p>
            <a:r>
              <a:rPr lang="en-US" altLang="en-US"/>
              <a:t>Genetics 101</a:t>
            </a:r>
          </a:p>
        </p:txBody>
      </p:sp>
      <p:sp>
        <p:nvSpPr>
          <p:cNvPr id="6148" name="Text Box 4"/>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  |</a:t>
            </a:r>
            <a:r>
              <a:rPr lang="en-US" altLang="en-US"/>
              <a:t>  Genes  </a:t>
            </a:r>
            <a:r>
              <a:rPr lang="en-US" altLang="en-US">
                <a:solidFill>
                  <a:schemeClr val="hlink"/>
                </a:solidFill>
              </a:rPr>
              <a:t>|  Variation Mechanisms</a:t>
            </a:r>
            <a:endParaRPr lang="en-US" altLang="en-US"/>
          </a:p>
        </p:txBody>
      </p:sp>
      <p:sp>
        <p:nvSpPr>
          <p:cNvPr id="6151" name="Rectangle 7"/>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53" name="Group 9"/>
          <p:cNvGrpSpPr>
            <a:grpSpLocks/>
          </p:cNvGrpSpPr>
          <p:nvPr/>
        </p:nvGrpSpPr>
        <p:grpSpPr bwMode="auto">
          <a:xfrm>
            <a:off x="5029200" y="2133600"/>
            <a:ext cx="3505200" cy="4116388"/>
            <a:chOff x="3168" y="1344"/>
            <a:chExt cx="2208" cy="2593"/>
          </a:xfrm>
        </p:grpSpPr>
        <p:pic>
          <p:nvPicPr>
            <p:cNvPr id="6149" name="Picture 5" descr="g-banded-metaphase"/>
            <p:cNvPicPr>
              <a:picLocks noChangeAspect="1" noChangeArrowheads="1"/>
            </p:cNvPicPr>
            <p:nvPr/>
          </p:nvPicPr>
          <p:blipFill>
            <a:blip r:embed="rId3">
              <a:extLst>
                <a:ext uri="{28A0092B-C50C-407E-A947-70E740481C1C}">
                  <a14:useLocalDpi xmlns:a14="http://schemas.microsoft.com/office/drawing/2010/main" val="0"/>
                </a:ext>
              </a:extLst>
            </a:blip>
            <a:srcRect l="10213" r="11490"/>
            <a:stretch>
              <a:fillRect/>
            </a:stretch>
          </p:blipFill>
          <p:spPr bwMode="auto">
            <a:xfrm>
              <a:off x="3168" y="1344"/>
              <a:ext cx="2208" cy="2220"/>
            </a:xfrm>
            <a:prstGeom prst="rect">
              <a:avLst/>
            </a:prstGeom>
            <a:noFill/>
            <a:extLst>
              <a:ext uri="{909E8E84-426E-40DD-AFC4-6F175D3DCCD1}">
                <a14:hiddenFill xmlns:a14="http://schemas.microsoft.com/office/drawing/2010/main">
                  <a:solidFill>
                    <a:srgbClr val="FFFFFF"/>
                  </a:solidFill>
                </a14:hiddenFill>
              </a:ext>
            </a:extLst>
          </p:spPr>
        </p:pic>
        <p:sp>
          <p:nvSpPr>
            <p:cNvPr id="6152" name="Text Box 8"/>
            <p:cNvSpPr txBox="1">
              <a:spLocks noChangeArrowheads="1"/>
            </p:cNvSpPr>
            <p:nvPr/>
          </p:nvSpPr>
          <p:spPr bwMode="auto">
            <a:xfrm>
              <a:off x="4163" y="3649"/>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endParaRPr lang="en-US" altLang="en-US"/>
            </a:p>
          </p:txBody>
        </p:sp>
      </p:grpSp>
      <p:grpSp>
        <p:nvGrpSpPr>
          <p:cNvPr id="6158" name="Group 14"/>
          <p:cNvGrpSpPr>
            <a:grpSpLocks/>
          </p:cNvGrpSpPr>
          <p:nvPr/>
        </p:nvGrpSpPr>
        <p:grpSpPr bwMode="auto">
          <a:xfrm>
            <a:off x="5257800" y="2498725"/>
            <a:ext cx="3354388" cy="3376613"/>
            <a:chOff x="3312" y="1574"/>
            <a:chExt cx="2113" cy="2127"/>
          </a:xfrm>
        </p:grpSpPr>
        <p:pic>
          <p:nvPicPr>
            <p:cNvPr id="6155" name="Picture 11" descr="chromosome2"/>
            <p:cNvPicPr>
              <a:picLocks noChangeAspect="1" noChangeArrowheads="1"/>
            </p:cNvPicPr>
            <p:nvPr/>
          </p:nvPicPr>
          <p:blipFill>
            <a:blip r:embed="rId4">
              <a:extLst>
                <a:ext uri="{28A0092B-C50C-407E-A947-70E740481C1C}">
                  <a14:useLocalDpi xmlns:a14="http://schemas.microsoft.com/office/drawing/2010/main" val="0"/>
                </a:ext>
              </a:extLst>
            </a:blip>
            <a:srcRect l="62720" t="1851" r="7040" b="13185"/>
            <a:stretch>
              <a:fillRect/>
            </a:stretch>
          </p:blipFill>
          <p:spPr bwMode="auto">
            <a:xfrm>
              <a:off x="4608" y="1584"/>
              <a:ext cx="817" cy="211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156" name="Line 12"/>
            <p:cNvSpPr>
              <a:spLocks noChangeShapeType="1"/>
            </p:cNvSpPr>
            <p:nvPr/>
          </p:nvSpPr>
          <p:spPr bwMode="auto">
            <a:xfrm>
              <a:off x="3312" y="1824"/>
              <a:ext cx="1278" cy="1877"/>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7" name="Line 13"/>
            <p:cNvSpPr>
              <a:spLocks noChangeShapeType="1"/>
            </p:cNvSpPr>
            <p:nvPr/>
          </p:nvSpPr>
          <p:spPr bwMode="auto">
            <a:xfrm flipV="1">
              <a:off x="3408" y="1574"/>
              <a:ext cx="1191" cy="20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62" name="Group 18"/>
          <p:cNvGrpSpPr>
            <a:grpSpLocks/>
          </p:cNvGrpSpPr>
          <p:nvPr/>
        </p:nvGrpSpPr>
        <p:grpSpPr bwMode="auto">
          <a:xfrm>
            <a:off x="4724400" y="2133600"/>
            <a:ext cx="2438400" cy="3505200"/>
            <a:chOff x="2976" y="1344"/>
            <a:chExt cx="1536" cy="2208"/>
          </a:xfrm>
        </p:grpSpPr>
        <p:sp>
          <p:nvSpPr>
            <p:cNvPr id="6160" name="AutoShape 16"/>
            <p:cNvSpPr>
              <a:spLocks noChangeArrowheads="1"/>
            </p:cNvSpPr>
            <p:nvPr/>
          </p:nvSpPr>
          <p:spPr bwMode="auto">
            <a:xfrm>
              <a:off x="2976" y="1344"/>
              <a:ext cx="1536" cy="912"/>
            </a:xfrm>
            <a:prstGeom prst="wedgeRoundRectCallout">
              <a:avLst>
                <a:gd name="adj1" fmla="val 87954"/>
                <a:gd name="adj2" fmla="val 2620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a:t>I’m 1500 nucleotides long and I make melanin!</a:t>
              </a:r>
            </a:p>
          </p:txBody>
        </p:sp>
        <p:sp>
          <p:nvSpPr>
            <p:cNvPr id="6161" name="AutoShape 17"/>
            <p:cNvSpPr>
              <a:spLocks noChangeArrowheads="1"/>
            </p:cNvSpPr>
            <p:nvPr/>
          </p:nvSpPr>
          <p:spPr bwMode="auto">
            <a:xfrm>
              <a:off x="2976" y="2640"/>
              <a:ext cx="1536" cy="912"/>
            </a:xfrm>
            <a:prstGeom prst="wedgeRoundRectCallout">
              <a:avLst>
                <a:gd name="adj1" fmla="val 88477"/>
                <a:gd name="adj2" fmla="val -1853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a:t>Together we help determine skin color!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anim calcmode="lin" valueType="num">
                                      <p:cBhvr>
                                        <p:cTn id="7" dur="500" fill="hold"/>
                                        <p:tgtEl>
                                          <p:spTgt spid="6158"/>
                                        </p:tgtEl>
                                        <p:attrNameLst>
                                          <p:attrName>ppt_x</p:attrName>
                                        </p:attrNameLst>
                                      </p:cBhvr>
                                      <p:tavLst>
                                        <p:tav tm="0">
                                          <p:val>
                                            <p:strVal val="#ppt_x-#ppt_w/2"/>
                                          </p:val>
                                        </p:tav>
                                        <p:tav tm="100000">
                                          <p:val>
                                            <p:strVal val="#ppt_x"/>
                                          </p:val>
                                        </p:tav>
                                      </p:tavLst>
                                    </p:anim>
                                    <p:anim calcmode="lin" valueType="num">
                                      <p:cBhvr>
                                        <p:cTn id="8" dur="500" fill="hold"/>
                                        <p:tgtEl>
                                          <p:spTgt spid="6158"/>
                                        </p:tgtEl>
                                        <p:attrNameLst>
                                          <p:attrName>ppt_y</p:attrName>
                                        </p:attrNameLst>
                                      </p:cBhvr>
                                      <p:tavLst>
                                        <p:tav tm="0">
                                          <p:val>
                                            <p:strVal val="#ppt_y"/>
                                          </p:val>
                                        </p:tav>
                                        <p:tav tm="100000">
                                          <p:val>
                                            <p:strVal val="#ppt_y"/>
                                          </p:val>
                                        </p:tav>
                                      </p:tavLst>
                                    </p:anim>
                                    <p:anim calcmode="lin" valueType="num">
                                      <p:cBhvr>
                                        <p:cTn id="9" dur="500" fill="hold"/>
                                        <p:tgtEl>
                                          <p:spTgt spid="6158"/>
                                        </p:tgtEl>
                                        <p:attrNameLst>
                                          <p:attrName>ppt_w</p:attrName>
                                        </p:attrNameLst>
                                      </p:cBhvr>
                                      <p:tavLst>
                                        <p:tav tm="0">
                                          <p:val>
                                            <p:fltVal val="0"/>
                                          </p:val>
                                        </p:tav>
                                        <p:tav tm="100000">
                                          <p:val>
                                            <p:strVal val="#ppt_w"/>
                                          </p:val>
                                        </p:tav>
                                      </p:tavLst>
                                    </p:anim>
                                    <p:anim calcmode="lin" valueType="num">
                                      <p:cBhvr>
                                        <p:cTn id="10" dur="500" fill="hold"/>
                                        <p:tgtEl>
                                          <p:spTgt spid="615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nodeType="clickEffect">
                                  <p:stCondLst>
                                    <p:cond delay="0"/>
                                  </p:stCondLst>
                                  <p:childTnLst>
                                    <p:set>
                                      <p:cBhvr>
                                        <p:cTn id="14" dur="1" fill="hold">
                                          <p:stCondLst>
                                            <p:cond delay="0"/>
                                          </p:stCondLst>
                                        </p:cTn>
                                        <p:tgtEl>
                                          <p:spTgt spid="6162"/>
                                        </p:tgtEl>
                                        <p:attrNameLst>
                                          <p:attrName>style.visibility</p:attrName>
                                        </p:attrNameLst>
                                      </p:cBhvr>
                                      <p:to>
                                        <p:strVal val="visible"/>
                                      </p:to>
                                    </p:set>
                                    <p:anim calcmode="lin" valueType="num">
                                      <p:cBhvr>
                                        <p:cTn id="15" dur="500" fill="hold"/>
                                        <p:tgtEl>
                                          <p:spTgt spid="6162"/>
                                        </p:tgtEl>
                                        <p:attrNameLst>
                                          <p:attrName>ppt_x</p:attrName>
                                        </p:attrNameLst>
                                      </p:cBhvr>
                                      <p:tavLst>
                                        <p:tav tm="0">
                                          <p:val>
                                            <p:strVal val="#ppt_x+#ppt_w/2"/>
                                          </p:val>
                                        </p:tav>
                                        <p:tav tm="100000">
                                          <p:val>
                                            <p:strVal val="#ppt_x"/>
                                          </p:val>
                                        </p:tav>
                                      </p:tavLst>
                                    </p:anim>
                                    <p:anim calcmode="lin" valueType="num">
                                      <p:cBhvr>
                                        <p:cTn id="16" dur="500" fill="hold"/>
                                        <p:tgtEl>
                                          <p:spTgt spid="6162"/>
                                        </p:tgtEl>
                                        <p:attrNameLst>
                                          <p:attrName>ppt_y</p:attrName>
                                        </p:attrNameLst>
                                      </p:cBhvr>
                                      <p:tavLst>
                                        <p:tav tm="0">
                                          <p:val>
                                            <p:strVal val="#ppt_y"/>
                                          </p:val>
                                        </p:tav>
                                        <p:tav tm="100000">
                                          <p:val>
                                            <p:strVal val="#ppt_y"/>
                                          </p:val>
                                        </p:tav>
                                      </p:tavLst>
                                    </p:anim>
                                    <p:anim calcmode="lin" valueType="num">
                                      <p:cBhvr>
                                        <p:cTn id="17" dur="500" fill="hold"/>
                                        <p:tgtEl>
                                          <p:spTgt spid="6162"/>
                                        </p:tgtEl>
                                        <p:attrNameLst>
                                          <p:attrName>ppt_w</p:attrName>
                                        </p:attrNameLst>
                                      </p:cBhvr>
                                      <p:tavLst>
                                        <p:tav tm="0">
                                          <p:val>
                                            <p:fltVal val="0"/>
                                          </p:val>
                                        </p:tav>
                                        <p:tav tm="100000">
                                          <p:val>
                                            <p:strVal val="#ppt_w"/>
                                          </p:val>
                                        </p:tav>
                                      </p:tavLst>
                                    </p:anim>
                                    <p:anim calcmode="lin" valueType="num">
                                      <p:cBhvr>
                                        <p:cTn id="18" dur="500" fill="hold"/>
                                        <p:tgtEl>
                                          <p:spTgt spid="61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altLang="en-US"/>
              <a:t>Genetic Algorithms - Mike Lensi</a:t>
            </a:r>
          </a:p>
        </p:txBody>
      </p:sp>
      <p:sp>
        <p:nvSpPr>
          <p:cNvPr id="15" name="Slide Number Placeholder 5"/>
          <p:cNvSpPr>
            <a:spLocks noGrp="1"/>
          </p:cNvSpPr>
          <p:nvPr>
            <p:ph type="sldNum" sz="quarter" idx="11"/>
          </p:nvPr>
        </p:nvSpPr>
        <p:spPr/>
        <p:txBody>
          <a:bodyPr/>
          <a:lstStyle/>
          <a:p>
            <a:fld id="{3B93B30E-FFD0-4FB7-BEC6-608CAA0872B8}" type="slidenum">
              <a:rPr lang="en-US" altLang="en-US"/>
              <a:pPr/>
              <a:t>15</a:t>
            </a:fld>
            <a:endParaRPr lang="en-US" altLang="en-US"/>
          </a:p>
        </p:txBody>
      </p:sp>
      <p:sp>
        <p:nvSpPr>
          <p:cNvPr id="10242" name="Rectangle 2"/>
          <p:cNvSpPr>
            <a:spLocks noGrp="1" noChangeArrowheads="1"/>
          </p:cNvSpPr>
          <p:nvPr>
            <p:ph type="body" sz="half" idx="1"/>
          </p:nvPr>
        </p:nvSpPr>
        <p:spPr>
          <a:noFill/>
          <a:ln/>
          <a:extLst>
            <a:ext uri="{909E8E84-426E-40DD-AFC4-6F175D3DCCD1}">
              <a14:hiddenFill xmlns:a14="http://schemas.microsoft.com/office/drawing/2010/main">
                <a:solidFill>
                  <a:schemeClr val="bg1"/>
                </a:solidFill>
              </a14:hiddenFill>
            </a:ext>
          </a:extLst>
        </p:spPr>
        <p:txBody>
          <a:bodyPr/>
          <a:lstStyle/>
          <a:p>
            <a:r>
              <a:rPr lang="en-US" altLang="en-US" sz="2800"/>
              <a:t>Meiosis</a:t>
            </a:r>
          </a:p>
          <a:p>
            <a:pPr lvl="1"/>
            <a:r>
              <a:rPr lang="en-US" altLang="en-US" sz="2400"/>
              <a:t>copying mechanism of germ-line cells</a:t>
            </a:r>
          </a:p>
          <a:p>
            <a:pPr lvl="1"/>
            <a:r>
              <a:rPr lang="en-US" altLang="en-US" sz="2400"/>
              <a:t>trades previously-used alleles between chromosomes</a:t>
            </a:r>
          </a:p>
          <a:p>
            <a:r>
              <a:rPr lang="en-US" altLang="en-US" sz="2800"/>
              <a:t>Mutation</a:t>
            </a:r>
          </a:p>
          <a:p>
            <a:pPr lvl="1"/>
            <a:r>
              <a:rPr lang="en-US" altLang="en-US" sz="2400"/>
              <a:t>internal “errors” or environmental effects</a:t>
            </a:r>
          </a:p>
          <a:p>
            <a:pPr lvl="1"/>
            <a:r>
              <a:rPr lang="en-US" altLang="en-US" sz="2400"/>
              <a:t>can create new alleles</a:t>
            </a:r>
          </a:p>
        </p:txBody>
      </p:sp>
      <p:sp>
        <p:nvSpPr>
          <p:cNvPr id="10243" name="Rectangle 3"/>
          <p:cNvSpPr>
            <a:spLocks noGrp="1" noChangeArrowheads="1"/>
          </p:cNvSpPr>
          <p:nvPr>
            <p:ph type="title"/>
          </p:nvPr>
        </p:nvSpPr>
        <p:spPr/>
        <p:txBody>
          <a:bodyPr/>
          <a:lstStyle/>
          <a:p>
            <a:r>
              <a:rPr lang="en-US" altLang="en-US"/>
              <a:t>Genetics 101</a:t>
            </a:r>
          </a:p>
        </p:txBody>
      </p:sp>
      <p:sp>
        <p:nvSpPr>
          <p:cNvPr id="10244" name="Text Box 4"/>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  |</a:t>
            </a:r>
            <a:r>
              <a:rPr lang="en-US" altLang="en-US"/>
              <a:t>  </a:t>
            </a:r>
            <a:r>
              <a:rPr lang="en-US" altLang="en-US">
                <a:solidFill>
                  <a:schemeClr val="hlink"/>
                </a:solidFill>
              </a:rPr>
              <a:t>Genes</a:t>
            </a:r>
            <a:r>
              <a:rPr lang="en-US" altLang="en-US"/>
              <a:t>  </a:t>
            </a:r>
            <a:r>
              <a:rPr lang="en-US" altLang="en-US">
                <a:solidFill>
                  <a:schemeClr val="hlink"/>
                </a:solidFill>
              </a:rPr>
              <a:t>|  </a:t>
            </a:r>
            <a:r>
              <a:rPr lang="en-US" altLang="en-US"/>
              <a:t>Variation Mechanisms</a:t>
            </a:r>
          </a:p>
        </p:txBody>
      </p:sp>
      <p:sp>
        <p:nvSpPr>
          <p:cNvPr id="10245" name="Rectangle 5"/>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53" name="Object 13"/>
          <p:cNvGraphicFramePr>
            <a:graphicFrameLocks noChangeAspect="1"/>
          </p:cNvGraphicFramePr>
          <p:nvPr/>
        </p:nvGraphicFramePr>
        <p:xfrm>
          <a:off x="4724400" y="2046288"/>
          <a:ext cx="1905000" cy="2601912"/>
        </p:xfrm>
        <a:graphic>
          <a:graphicData uri="http://schemas.openxmlformats.org/presentationml/2006/ole">
            <mc:AlternateContent xmlns:mc="http://schemas.openxmlformats.org/markup-compatibility/2006">
              <mc:Choice xmlns:v="urn:schemas-microsoft-com:vml" Requires="v">
                <p:oleObj spid="_x0000_s10294" name="Photo Editor Photo" r:id="rId4" imgW="4285714" imgH="6428571" progId="MSPhotoEd.3">
                  <p:embed/>
                </p:oleObj>
              </mc:Choice>
              <mc:Fallback>
                <p:oleObj name="Photo Editor Photo" r:id="rId4" imgW="4285714" imgH="6428571" progId="MSPhotoEd.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l="38525" t="28661" r="35213" b="47426"/>
                      <a:stretch>
                        <a:fillRect/>
                      </a:stretch>
                    </p:blipFill>
                    <p:spPr bwMode="auto">
                      <a:xfrm>
                        <a:off x="4724400" y="2046288"/>
                        <a:ext cx="1905000" cy="260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55" name="Picture 15" descr="chromosome2"/>
          <p:cNvPicPr>
            <a:picLocks noChangeAspect="1" noChangeArrowheads="1"/>
          </p:cNvPicPr>
          <p:nvPr/>
        </p:nvPicPr>
        <p:blipFill>
          <a:blip r:embed="rId6">
            <a:extLst>
              <a:ext uri="{28A0092B-C50C-407E-A947-70E740481C1C}">
                <a14:useLocalDpi xmlns:a14="http://schemas.microsoft.com/office/drawing/2010/main" val="0"/>
              </a:ext>
            </a:extLst>
          </a:blip>
          <a:srcRect l="64534" t="1851" r="7040" b="13185"/>
          <a:stretch>
            <a:fillRect/>
          </a:stretch>
        </p:blipFill>
        <p:spPr bwMode="auto">
          <a:xfrm>
            <a:off x="7543800" y="3041650"/>
            <a:ext cx="12192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grpSp>
        <p:nvGrpSpPr>
          <p:cNvPr id="10265" name="Group 25"/>
          <p:cNvGrpSpPr>
            <a:grpSpLocks/>
          </p:cNvGrpSpPr>
          <p:nvPr/>
        </p:nvGrpSpPr>
        <p:grpSpPr bwMode="auto">
          <a:xfrm>
            <a:off x="5257800" y="3479800"/>
            <a:ext cx="3581400" cy="2768600"/>
            <a:chOff x="3312" y="2192"/>
            <a:chExt cx="2256" cy="1744"/>
          </a:xfrm>
        </p:grpSpPr>
        <p:grpSp>
          <p:nvGrpSpPr>
            <p:cNvPr id="10263" name="Group 23"/>
            <p:cNvGrpSpPr>
              <a:grpSpLocks/>
            </p:cNvGrpSpPr>
            <p:nvPr/>
          </p:nvGrpSpPr>
          <p:grpSpPr bwMode="auto">
            <a:xfrm>
              <a:off x="3312" y="2192"/>
              <a:ext cx="2256" cy="1744"/>
              <a:chOff x="3312" y="2192"/>
              <a:chExt cx="2256" cy="1744"/>
            </a:xfrm>
          </p:grpSpPr>
          <p:sp>
            <p:nvSpPr>
              <p:cNvPr id="10258" name="AutoShape 18"/>
              <p:cNvSpPr>
                <a:spLocks noChangeArrowheads="1"/>
              </p:cNvSpPr>
              <p:nvPr/>
            </p:nvSpPr>
            <p:spPr bwMode="auto">
              <a:xfrm>
                <a:off x="3312" y="3408"/>
                <a:ext cx="528" cy="528"/>
              </a:xfrm>
              <a:prstGeom prst="sun">
                <a:avLst>
                  <a:gd name="adj" fmla="val 25000"/>
                </a:avLst>
              </a:prstGeom>
              <a:gradFill rotWithShape="0">
                <a:gsLst>
                  <a:gs pos="0">
                    <a:srgbClr val="FFF200"/>
                  </a:gs>
                  <a:gs pos="45000">
                    <a:srgbClr val="FF7A00"/>
                  </a:gs>
                  <a:gs pos="70000">
                    <a:srgbClr val="FF0300"/>
                  </a:gs>
                  <a:gs pos="100000">
                    <a:srgbClr val="4D0808"/>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1" name="Freeform 21"/>
              <p:cNvSpPr>
                <a:spLocks/>
              </p:cNvSpPr>
              <p:nvPr/>
            </p:nvSpPr>
            <p:spPr bwMode="auto">
              <a:xfrm>
                <a:off x="3840" y="2416"/>
                <a:ext cx="912" cy="1040"/>
              </a:xfrm>
              <a:custGeom>
                <a:avLst/>
                <a:gdLst>
                  <a:gd name="T0" fmla="*/ 0 w 912"/>
                  <a:gd name="T1" fmla="*/ 1040 h 1040"/>
                  <a:gd name="T2" fmla="*/ 96 w 912"/>
                  <a:gd name="T3" fmla="*/ 848 h 1040"/>
                  <a:gd name="T4" fmla="*/ 336 w 912"/>
                  <a:gd name="T5" fmla="*/ 800 h 1040"/>
                  <a:gd name="T6" fmla="*/ 336 w 912"/>
                  <a:gd name="T7" fmla="*/ 512 h 1040"/>
                  <a:gd name="T8" fmla="*/ 576 w 912"/>
                  <a:gd name="T9" fmla="*/ 416 h 1040"/>
                  <a:gd name="T10" fmla="*/ 571 w 912"/>
                  <a:gd name="T11" fmla="*/ 178 h 1040"/>
                  <a:gd name="T12" fmla="*/ 790 w 912"/>
                  <a:gd name="T13" fmla="*/ 130 h 1040"/>
                  <a:gd name="T14" fmla="*/ 912 w 912"/>
                  <a:gd name="T15" fmla="*/ 0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1040">
                    <a:moveTo>
                      <a:pt x="0" y="1040"/>
                    </a:moveTo>
                    <a:cubicBezTo>
                      <a:pt x="20" y="964"/>
                      <a:pt x="40" y="888"/>
                      <a:pt x="96" y="848"/>
                    </a:cubicBezTo>
                    <a:cubicBezTo>
                      <a:pt x="152" y="808"/>
                      <a:pt x="296" y="856"/>
                      <a:pt x="336" y="800"/>
                    </a:cubicBezTo>
                    <a:cubicBezTo>
                      <a:pt x="376" y="744"/>
                      <a:pt x="296" y="576"/>
                      <a:pt x="336" y="512"/>
                    </a:cubicBezTo>
                    <a:cubicBezTo>
                      <a:pt x="376" y="448"/>
                      <a:pt x="537" y="472"/>
                      <a:pt x="576" y="416"/>
                    </a:cubicBezTo>
                    <a:cubicBezTo>
                      <a:pt x="615" y="360"/>
                      <a:pt x="535" y="226"/>
                      <a:pt x="571" y="178"/>
                    </a:cubicBezTo>
                    <a:cubicBezTo>
                      <a:pt x="607" y="130"/>
                      <a:pt x="733" y="160"/>
                      <a:pt x="790" y="130"/>
                    </a:cubicBezTo>
                    <a:cubicBezTo>
                      <a:pt x="847" y="100"/>
                      <a:pt x="887" y="27"/>
                      <a:pt x="912" y="0"/>
                    </a:cubicBezTo>
                  </a:path>
                </a:pathLst>
              </a:custGeom>
              <a:noFill/>
              <a:ln w="25400" cap="flat" cmpd="sng">
                <a:solidFill>
                  <a:srgbClr val="FF0000"/>
                </a:solidFill>
                <a:prstDash val="solid"/>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2" name="Text Box 22"/>
              <p:cNvSpPr txBox="1">
                <a:spLocks noChangeArrowheads="1"/>
              </p:cNvSpPr>
              <p:nvPr/>
            </p:nvSpPr>
            <p:spPr bwMode="auto">
              <a:xfrm>
                <a:off x="5184" y="2192"/>
                <a:ext cx="38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1200" b="1">
                    <a:solidFill>
                      <a:srgbClr val="FF3300"/>
                    </a:solidFill>
                    <a:latin typeface="Arial" panose="020B0604020202020204" pitchFamily="34" charset="0"/>
                  </a:rPr>
                  <a:t>Allele X</a:t>
                </a:r>
                <a:endParaRPr lang="en-US" altLang="en-US" sz="1200" b="1">
                  <a:latin typeface="Arial" panose="020B0604020202020204" pitchFamily="34" charset="0"/>
                </a:endParaRPr>
              </a:p>
            </p:txBody>
          </p:sp>
        </p:grpSp>
        <p:sp>
          <p:nvSpPr>
            <p:cNvPr id="10264" name="Line 24"/>
            <p:cNvSpPr>
              <a:spLocks noChangeShapeType="1"/>
            </p:cNvSpPr>
            <p:nvPr/>
          </p:nvSpPr>
          <p:spPr bwMode="auto">
            <a:xfrm>
              <a:off x="4800" y="2400"/>
              <a:ext cx="14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animEffect transition="in" filter="strips(upRight)">
                                      <p:cBhvr>
                                        <p:cTn id="7" dur="500"/>
                                        <p:tgtEl>
                                          <p:spTgt spid="10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altLang="en-US"/>
              <a:t>Genetic Algorithms - Mike Lensi</a:t>
            </a:r>
          </a:p>
        </p:txBody>
      </p:sp>
      <p:sp>
        <p:nvSpPr>
          <p:cNvPr id="15" name="Slide Number Placeholder 5"/>
          <p:cNvSpPr>
            <a:spLocks noGrp="1"/>
          </p:cNvSpPr>
          <p:nvPr>
            <p:ph type="sldNum" sz="quarter" idx="11"/>
          </p:nvPr>
        </p:nvSpPr>
        <p:spPr/>
        <p:txBody>
          <a:bodyPr/>
          <a:lstStyle/>
          <a:p>
            <a:fld id="{3B93B30E-FFD0-4FB7-BEC6-608CAA0872B8}" type="slidenum">
              <a:rPr lang="en-US" altLang="en-US"/>
              <a:pPr/>
              <a:t>16</a:t>
            </a:fld>
            <a:endParaRPr lang="en-US" altLang="en-US"/>
          </a:p>
        </p:txBody>
      </p:sp>
      <p:sp>
        <p:nvSpPr>
          <p:cNvPr id="10242" name="Rectangle 2"/>
          <p:cNvSpPr>
            <a:spLocks noGrp="1" noChangeArrowheads="1"/>
          </p:cNvSpPr>
          <p:nvPr>
            <p:ph type="body" sz="half" idx="1"/>
          </p:nvPr>
        </p:nvSpPr>
        <p:spPr>
          <a:xfrm>
            <a:off x="6228944" y="228600"/>
            <a:ext cx="2133600" cy="1219200"/>
          </a:xfrm>
          <a:noFill/>
          <a:ln/>
          <a:extLst>
            <a:ext uri="{909E8E84-426E-40DD-AFC4-6F175D3DCCD1}">
              <a14:hiddenFill xmlns:a14="http://schemas.microsoft.com/office/drawing/2010/main">
                <a:solidFill>
                  <a:schemeClr val="bg1"/>
                </a:solidFill>
              </a14:hiddenFill>
            </a:ext>
          </a:extLst>
        </p:spPr>
        <p:txBody>
          <a:bodyPr/>
          <a:lstStyle/>
          <a:p>
            <a:r>
              <a:rPr lang="en-US" altLang="en-US" sz="2800" dirty="0"/>
              <a:t>Meiosis</a:t>
            </a:r>
          </a:p>
          <a:p>
            <a:r>
              <a:rPr lang="en-US" altLang="en-US" sz="2800" dirty="0" smtClean="0"/>
              <a:t>Mutation</a:t>
            </a:r>
            <a:endParaRPr lang="en-US" altLang="en-US" sz="2800" dirty="0"/>
          </a:p>
        </p:txBody>
      </p:sp>
      <p:sp>
        <p:nvSpPr>
          <p:cNvPr id="10243" name="Rectangle 3"/>
          <p:cNvSpPr>
            <a:spLocks noGrp="1" noChangeArrowheads="1"/>
          </p:cNvSpPr>
          <p:nvPr>
            <p:ph type="title"/>
          </p:nvPr>
        </p:nvSpPr>
        <p:spPr/>
        <p:txBody>
          <a:bodyPr/>
          <a:lstStyle/>
          <a:p>
            <a:r>
              <a:rPr lang="en-US" altLang="en-US"/>
              <a:t>Genetics 101</a:t>
            </a:r>
          </a:p>
        </p:txBody>
      </p:sp>
      <p:sp>
        <p:nvSpPr>
          <p:cNvPr id="10244" name="Text Box 4"/>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  |</a:t>
            </a:r>
            <a:r>
              <a:rPr lang="en-US" altLang="en-US"/>
              <a:t>  </a:t>
            </a:r>
            <a:r>
              <a:rPr lang="en-US" altLang="en-US">
                <a:solidFill>
                  <a:schemeClr val="hlink"/>
                </a:solidFill>
              </a:rPr>
              <a:t>Genes</a:t>
            </a:r>
            <a:r>
              <a:rPr lang="en-US" altLang="en-US"/>
              <a:t>  </a:t>
            </a:r>
            <a:r>
              <a:rPr lang="en-US" altLang="en-US">
                <a:solidFill>
                  <a:schemeClr val="hlink"/>
                </a:solidFill>
              </a:rPr>
              <a:t>|  </a:t>
            </a:r>
            <a:r>
              <a:rPr lang="en-US" altLang="en-US"/>
              <a:t>Variation Mechanisms</a:t>
            </a:r>
          </a:p>
        </p:txBody>
      </p:sp>
      <p:grpSp>
        <p:nvGrpSpPr>
          <p:cNvPr id="3" name="Group 2"/>
          <p:cNvGrpSpPr/>
          <p:nvPr/>
        </p:nvGrpSpPr>
        <p:grpSpPr>
          <a:xfrm>
            <a:off x="5181600" y="1239655"/>
            <a:ext cx="3810000" cy="2036945"/>
            <a:chOff x="5029200" y="1981200"/>
            <a:chExt cx="3810000" cy="2036945"/>
          </a:xfrm>
          <a:solidFill>
            <a:schemeClr val="bg1"/>
          </a:solidFill>
        </p:grpSpPr>
        <p:sp>
          <p:nvSpPr>
            <p:cNvPr id="10245" name="Rectangle 5"/>
            <p:cNvSpPr>
              <a:spLocks noChangeArrowheads="1"/>
            </p:cNvSpPr>
            <p:nvPr/>
          </p:nvSpPr>
          <p:spPr bwMode="auto">
            <a:xfrm>
              <a:off x="5029200" y="1981200"/>
              <a:ext cx="3810000" cy="2036945"/>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 name="Group 1"/>
            <p:cNvGrpSpPr/>
            <p:nvPr/>
          </p:nvGrpSpPr>
          <p:grpSpPr>
            <a:xfrm>
              <a:off x="6629400" y="2057400"/>
              <a:ext cx="2133837" cy="1773055"/>
              <a:chOff x="5257801" y="3041650"/>
              <a:chExt cx="4011613" cy="3359150"/>
            </a:xfrm>
            <a:grpFill/>
          </p:grpSpPr>
          <p:pic>
            <p:nvPicPr>
              <p:cNvPr id="10255" name="Picture 15" descr="chromosome2"/>
              <p:cNvPicPr>
                <a:picLocks noChangeAspect="1" noChangeArrowheads="1"/>
              </p:cNvPicPr>
              <p:nvPr/>
            </p:nvPicPr>
            <p:blipFill>
              <a:blip r:embed="rId4">
                <a:extLst>
                  <a:ext uri="{28A0092B-C50C-407E-A947-70E740481C1C}">
                    <a14:useLocalDpi xmlns:a14="http://schemas.microsoft.com/office/drawing/2010/main" val="0"/>
                  </a:ext>
                </a:extLst>
              </a:blip>
              <a:srcRect l="64534" t="1851" r="7040" b="13185"/>
              <a:stretch>
                <a:fillRect/>
              </a:stretch>
            </p:blipFill>
            <p:spPr bwMode="auto">
              <a:xfrm>
                <a:off x="7543800" y="3041650"/>
                <a:ext cx="1219200" cy="3359150"/>
              </a:xfrm>
              <a:prstGeom prst="rect">
                <a:avLst/>
              </a:prstGeom>
              <a:grpFill/>
              <a:ln>
                <a:noFill/>
              </a:ln>
              <a:extLst>
                <a:ext uri="{91240B29-F687-4F45-9708-019B960494DF}">
                  <a14:hiddenLine xmlns:a14="http://schemas.microsoft.com/office/drawing/2010/main" w="25400">
                    <a:solidFill>
                      <a:srgbClr val="FF0000"/>
                    </a:solidFill>
                    <a:miter lim="800000"/>
                    <a:headEnd/>
                    <a:tailEnd/>
                  </a14:hiddenLine>
                </a:ext>
              </a:extLst>
            </p:spPr>
          </p:pic>
          <p:grpSp>
            <p:nvGrpSpPr>
              <p:cNvPr id="10265" name="Group 25"/>
              <p:cNvGrpSpPr>
                <a:grpSpLocks/>
              </p:cNvGrpSpPr>
              <p:nvPr/>
            </p:nvGrpSpPr>
            <p:grpSpPr bwMode="auto">
              <a:xfrm>
                <a:off x="5257801" y="3271838"/>
                <a:ext cx="4011613" cy="2976563"/>
                <a:chOff x="3312" y="2061"/>
                <a:chExt cx="2527" cy="1875"/>
              </a:xfrm>
              <a:grpFill/>
            </p:grpSpPr>
            <p:grpSp>
              <p:nvGrpSpPr>
                <p:cNvPr id="10263" name="Group 23"/>
                <p:cNvGrpSpPr>
                  <a:grpSpLocks/>
                </p:cNvGrpSpPr>
                <p:nvPr/>
              </p:nvGrpSpPr>
              <p:grpSpPr bwMode="auto">
                <a:xfrm>
                  <a:off x="3312" y="2061"/>
                  <a:ext cx="2527" cy="1875"/>
                  <a:chOff x="3312" y="2061"/>
                  <a:chExt cx="2527" cy="1875"/>
                </a:xfrm>
                <a:grpFill/>
              </p:grpSpPr>
              <p:sp>
                <p:nvSpPr>
                  <p:cNvPr id="10258" name="AutoShape 18"/>
                  <p:cNvSpPr>
                    <a:spLocks noChangeArrowheads="1"/>
                  </p:cNvSpPr>
                  <p:nvPr/>
                </p:nvSpPr>
                <p:spPr bwMode="auto">
                  <a:xfrm>
                    <a:off x="3312" y="3408"/>
                    <a:ext cx="528" cy="528"/>
                  </a:xfrm>
                  <a:prstGeom prst="sun">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1" name="Freeform 21"/>
                  <p:cNvSpPr>
                    <a:spLocks/>
                  </p:cNvSpPr>
                  <p:nvPr/>
                </p:nvSpPr>
                <p:spPr bwMode="auto">
                  <a:xfrm>
                    <a:off x="3840" y="2416"/>
                    <a:ext cx="912" cy="1040"/>
                  </a:xfrm>
                  <a:custGeom>
                    <a:avLst/>
                    <a:gdLst>
                      <a:gd name="T0" fmla="*/ 0 w 912"/>
                      <a:gd name="T1" fmla="*/ 1040 h 1040"/>
                      <a:gd name="T2" fmla="*/ 96 w 912"/>
                      <a:gd name="T3" fmla="*/ 848 h 1040"/>
                      <a:gd name="T4" fmla="*/ 336 w 912"/>
                      <a:gd name="T5" fmla="*/ 800 h 1040"/>
                      <a:gd name="T6" fmla="*/ 336 w 912"/>
                      <a:gd name="T7" fmla="*/ 512 h 1040"/>
                      <a:gd name="T8" fmla="*/ 576 w 912"/>
                      <a:gd name="T9" fmla="*/ 416 h 1040"/>
                      <a:gd name="T10" fmla="*/ 571 w 912"/>
                      <a:gd name="T11" fmla="*/ 178 h 1040"/>
                      <a:gd name="T12" fmla="*/ 790 w 912"/>
                      <a:gd name="T13" fmla="*/ 130 h 1040"/>
                      <a:gd name="T14" fmla="*/ 912 w 912"/>
                      <a:gd name="T15" fmla="*/ 0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1040">
                        <a:moveTo>
                          <a:pt x="0" y="1040"/>
                        </a:moveTo>
                        <a:cubicBezTo>
                          <a:pt x="20" y="964"/>
                          <a:pt x="40" y="888"/>
                          <a:pt x="96" y="848"/>
                        </a:cubicBezTo>
                        <a:cubicBezTo>
                          <a:pt x="152" y="808"/>
                          <a:pt x="296" y="856"/>
                          <a:pt x="336" y="800"/>
                        </a:cubicBezTo>
                        <a:cubicBezTo>
                          <a:pt x="376" y="744"/>
                          <a:pt x="296" y="576"/>
                          <a:pt x="336" y="512"/>
                        </a:cubicBezTo>
                        <a:cubicBezTo>
                          <a:pt x="376" y="448"/>
                          <a:pt x="537" y="472"/>
                          <a:pt x="576" y="416"/>
                        </a:cubicBezTo>
                        <a:cubicBezTo>
                          <a:pt x="615" y="360"/>
                          <a:pt x="535" y="226"/>
                          <a:pt x="571" y="178"/>
                        </a:cubicBezTo>
                        <a:cubicBezTo>
                          <a:pt x="607" y="130"/>
                          <a:pt x="733" y="160"/>
                          <a:pt x="790" y="130"/>
                        </a:cubicBezTo>
                        <a:cubicBezTo>
                          <a:pt x="847" y="100"/>
                          <a:pt x="887" y="27"/>
                          <a:pt x="912" y="0"/>
                        </a:cubicBezTo>
                      </a:path>
                    </a:pathLst>
                  </a:custGeom>
                  <a:grpFill/>
                  <a:ln w="25400" cap="flat" cmpd="sng">
                    <a:solidFill>
                      <a:srgbClr val="FF0000"/>
                    </a:solidFill>
                    <a:prstDash val="solid"/>
                    <a:round/>
                    <a:headE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2" name="Text Box 22"/>
                  <p:cNvSpPr txBox="1">
                    <a:spLocks noChangeArrowheads="1"/>
                  </p:cNvSpPr>
                  <p:nvPr/>
                </p:nvSpPr>
                <p:spPr bwMode="auto">
                  <a:xfrm>
                    <a:off x="5184" y="2061"/>
                    <a:ext cx="655" cy="55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800" b="1" dirty="0">
                        <a:solidFill>
                          <a:srgbClr val="FF3300"/>
                        </a:solidFill>
                        <a:latin typeface="Arial" panose="020B0604020202020204" pitchFamily="34" charset="0"/>
                      </a:rPr>
                      <a:t>Allele</a:t>
                    </a:r>
                    <a:r>
                      <a:rPr lang="en-US" altLang="en-US" sz="1200" b="1" dirty="0">
                        <a:solidFill>
                          <a:srgbClr val="FF3300"/>
                        </a:solidFill>
                        <a:latin typeface="Arial" panose="020B0604020202020204" pitchFamily="34" charset="0"/>
                      </a:rPr>
                      <a:t> X</a:t>
                    </a:r>
                    <a:endParaRPr lang="en-US" altLang="en-US" sz="1200" b="1" dirty="0">
                      <a:latin typeface="Arial" panose="020B0604020202020204" pitchFamily="34" charset="0"/>
                    </a:endParaRPr>
                  </a:p>
                </p:txBody>
              </p:sp>
            </p:grpSp>
            <p:sp>
              <p:nvSpPr>
                <p:cNvPr id="10264" name="Line 24"/>
                <p:cNvSpPr>
                  <a:spLocks noChangeShapeType="1"/>
                </p:cNvSpPr>
                <p:nvPr/>
              </p:nvSpPr>
              <p:spPr bwMode="auto">
                <a:xfrm>
                  <a:off x="4800" y="2400"/>
                  <a:ext cx="144" cy="0"/>
                </a:xfrm>
                <a:prstGeom prst="line">
                  <a:avLst/>
                </a:prstGeom>
                <a:grp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aphicFrame>
          <p:nvGraphicFramePr>
            <p:cNvPr id="10253" name="Object 13"/>
            <p:cNvGraphicFramePr>
              <a:graphicFrameLocks noChangeAspect="1"/>
            </p:cNvGraphicFramePr>
            <p:nvPr>
              <p:extLst>
                <p:ext uri="{D42A27DB-BD31-4B8C-83A1-F6EECF244321}">
                  <p14:modId xmlns:p14="http://schemas.microsoft.com/office/powerpoint/2010/main" val="1565907996"/>
                </p:ext>
              </p:extLst>
            </p:nvPr>
          </p:nvGraphicFramePr>
          <p:xfrm>
            <a:off x="5189839" y="2057400"/>
            <a:ext cx="1378537" cy="1882852"/>
          </p:xfrm>
          <a:graphic>
            <a:graphicData uri="http://schemas.openxmlformats.org/presentationml/2006/ole">
              <mc:AlternateContent xmlns:mc="http://schemas.openxmlformats.org/markup-compatibility/2006">
                <mc:Choice xmlns:v="urn:schemas-microsoft-com:vml" Requires="v">
                  <p:oleObj spid="_x0000_s11275" name="Photo Editor Photo" r:id="rId5" imgW="4285714" imgH="6428571" progId="MSPhotoEd.3">
                    <p:embed/>
                  </p:oleObj>
                </mc:Choice>
                <mc:Fallback>
                  <p:oleObj name="Photo Editor Photo" r:id="rId5" imgW="4285714" imgH="6428571"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8525" t="28661" r="35213" b="47426"/>
                        <a:stretch>
                          <a:fillRect/>
                        </a:stretch>
                      </p:blipFill>
                      <p:spPr bwMode="auto">
                        <a:xfrm>
                          <a:off x="5189839" y="2057400"/>
                          <a:ext cx="1378537" cy="1882852"/>
                        </a:xfrm>
                        <a:prstGeom prst="rect">
                          <a:avLst/>
                        </a:prstGeom>
                        <a:noFill/>
                        <a:ln>
                          <a:noFill/>
                        </a:ln>
                        <a:effectLst/>
                        <a:extLst/>
                      </p:spPr>
                    </p:pic>
                  </p:oleObj>
                </mc:Fallback>
              </mc:AlternateContent>
            </a:graphicData>
          </a:graphic>
        </p:graphicFrame>
      </p:grpSp>
      <mc:AlternateContent xmlns:mc="http://schemas.openxmlformats.org/markup-compatibility/2006" xmlns:a14="http://schemas.microsoft.com/office/drawing/2010/main">
        <mc:Choice Requires="a14">
          <p:sp>
            <p:nvSpPr>
              <p:cNvPr id="18" name="Content Placeholder 2"/>
              <p:cNvSpPr txBox="1">
                <a:spLocks/>
              </p:cNvSpPr>
              <p:nvPr/>
            </p:nvSpPr>
            <p:spPr bwMode="auto">
              <a:xfrm>
                <a:off x="292608" y="4187952"/>
                <a:ext cx="8805672" cy="2588446"/>
              </a:xfrm>
              <a:prstGeom prst="rect">
                <a:avLst/>
              </a:prstGeom>
              <a:solidFill>
                <a:schemeClr val="bg1"/>
              </a:solidFill>
              <a:ln w="9525">
                <a:solidFill>
                  <a:schemeClr val="tx1"/>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𝒂𝒈𝒆</m:t>
                    </m:r>
                    <m:r>
                      <a:rPr lang="en-US" sz="2600" i="1" smtClean="0">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𝑏</m:t>
                        </m:r>
                      </m:e>
                      <m:sub>
                        <m:r>
                          <a:rPr lang="en-US" sz="2600" i="1">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𝒈𝒆𝒏𝒅𝒆𝒓</m:t>
                    </m:r>
                    <m:r>
                      <a:rPr lang="en-US" sz="2600" i="1" smtClean="0">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𝑐</m:t>
                        </m:r>
                      </m:e>
                      <m:sub>
                        <m:r>
                          <a:rPr lang="en-US" sz="2600" i="1">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b="0" i="1" smtClean="0">
                        <a:latin typeface="Cambria Math" panose="02040503050406030204" pitchFamily="18" charset="0"/>
                      </a:rPr>
                      <m:t>𝑔𝑒𝑛𝑟𝑒</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𝒈𝒆𝒏𝒓𝒆</m:t>
                    </m:r>
                  </m:oMath>
                </a14:m>
                <a:endParaRPr lang="en-US" sz="2600" b="1" dirty="0" smtClean="0"/>
              </a:p>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𝒂𝒈𝒆</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𝑏</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𝒈𝒆𝒏𝒅𝒆𝒓</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𝑐</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i="1">
                        <a:latin typeface="Cambria Math" panose="02040503050406030204" pitchFamily="18" charset="0"/>
                      </a:rPr>
                      <m:t>=</m:t>
                    </m:r>
                    <m:r>
                      <a:rPr lang="en-US" sz="2600" b="0" i="1" smtClean="0">
                        <a:latin typeface="Cambria Math" panose="02040503050406030204" pitchFamily="18" charset="0"/>
                      </a:rPr>
                      <m:t>𝑓𝑒𝑒𝑙𝑠</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𝒇𝒆𝒆𝒍𝒔</m:t>
                    </m:r>
                  </m:oMath>
                </a14:m>
                <a:endParaRPr lang="en-US" sz="2600" b="1" dirty="0" smtClean="0"/>
              </a:p>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𝒂𝒈𝒆</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𝑏</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𝒈𝒆𝒏𝒅𝒆𝒓</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𝑐</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i="1">
                        <a:latin typeface="Cambria Math" panose="02040503050406030204" pitchFamily="18" charset="0"/>
                      </a:rPr>
                      <m:t>=</m:t>
                    </m:r>
                    <m:r>
                      <a:rPr lang="en-US" sz="2600" b="0" i="1" smtClean="0">
                        <a:latin typeface="Cambria Math" panose="02040503050406030204" pitchFamily="18" charset="0"/>
                      </a:rPr>
                      <m:t>𝑎𝑐𝑡𝑜𝑟</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𝒂𝒄𝒕𝒐𝒓</m:t>
                    </m:r>
                  </m:oMath>
                </a14:m>
                <a:endParaRPr lang="en-US" sz="2600" b="1" dirty="0" smtClean="0"/>
              </a:p>
              <a:p>
                <a:r>
                  <a:rPr lang="en-US" sz="2600" dirty="0" smtClean="0"/>
                  <a:t>…</a:t>
                </a:r>
                <a:endParaRPr lang="en-US" sz="2600" dirty="0"/>
              </a:p>
            </p:txBody>
          </p:sp>
        </mc:Choice>
        <mc:Fallback xmlns="">
          <p:sp>
            <p:nvSpPr>
              <p:cNvPr id="18" name="Content Placeholder 2"/>
              <p:cNvSpPr txBox="1">
                <a:spLocks noRot="1" noChangeAspect="1" noMove="1" noResize="1" noEditPoints="1" noAdjustHandles="1" noChangeArrowheads="1" noChangeShapeType="1" noTextEdit="1"/>
              </p:cNvSpPr>
              <p:nvPr/>
            </p:nvSpPr>
            <p:spPr bwMode="auto">
              <a:xfrm>
                <a:off x="292608" y="4187952"/>
                <a:ext cx="8805672" cy="2588446"/>
              </a:xfrm>
              <a:prstGeom prst="rect">
                <a:avLst/>
              </a:prstGeom>
              <a:blipFill rotWithShape="0">
                <a:blip r:embed="rId7"/>
                <a:stretch>
                  <a:fillRect l="-968"/>
                </a:stretch>
              </a:blipFill>
              <a:ln w="9525">
                <a:solidFill>
                  <a:schemeClr val="tx1"/>
                </a:solidFill>
                <a:miter lim="800000"/>
                <a:headEnd/>
                <a:tailEnd/>
              </a:ln>
              <a:effectLst/>
              <a:extLst/>
            </p:spPr>
            <p:txBody>
              <a:bodyPr/>
              <a:lstStyle/>
              <a:p>
                <a:r>
                  <a:rPr lang="en-US">
                    <a:noFill/>
                  </a:rPr>
                  <a:t> </a:t>
                </a:r>
              </a:p>
            </p:txBody>
          </p:sp>
        </mc:Fallback>
      </mc:AlternateContent>
      <p:grpSp>
        <p:nvGrpSpPr>
          <p:cNvPr id="11" name="Group 10"/>
          <p:cNvGrpSpPr/>
          <p:nvPr/>
        </p:nvGrpSpPr>
        <p:grpSpPr>
          <a:xfrm>
            <a:off x="914400" y="952500"/>
            <a:ext cx="5821680" cy="4648200"/>
            <a:chOff x="914400" y="952500"/>
            <a:chExt cx="5821680" cy="4648200"/>
          </a:xfrm>
        </p:grpSpPr>
        <p:sp>
          <p:nvSpPr>
            <p:cNvPr id="20" name="Rectangle 66"/>
            <p:cNvSpPr>
              <a:spLocks noChangeArrowheads="1"/>
            </p:cNvSpPr>
            <p:nvPr/>
          </p:nvSpPr>
          <p:spPr bwMode="auto">
            <a:xfrm>
              <a:off x="3078480" y="952500"/>
              <a:ext cx="3657600" cy="46482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grpSp>
          <p:nvGrpSpPr>
            <p:cNvPr id="25" name="Group 113"/>
            <p:cNvGrpSpPr>
              <a:grpSpLocks/>
            </p:cNvGrpSpPr>
            <p:nvPr/>
          </p:nvGrpSpPr>
          <p:grpSpPr bwMode="auto">
            <a:xfrm>
              <a:off x="3310128" y="1181100"/>
              <a:ext cx="457200" cy="4191000"/>
              <a:chOff x="-2064" y="1152"/>
              <a:chExt cx="288" cy="2640"/>
            </a:xfrm>
          </p:grpSpPr>
          <p:grpSp>
            <p:nvGrpSpPr>
              <p:cNvPr id="26" name="Group 84"/>
              <p:cNvGrpSpPr>
                <a:grpSpLocks/>
              </p:cNvGrpSpPr>
              <p:nvPr/>
            </p:nvGrpSpPr>
            <p:grpSpPr bwMode="auto">
              <a:xfrm>
                <a:off x="-2064" y="1152"/>
                <a:ext cx="288" cy="2640"/>
                <a:chOff x="2352" y="1152"/>
                <a:chExt cx="288" cy="2640"/>
              </a:xfrm>
            </p:grpSpPr>
            <p:sp>
              <p:nvSpPr>
                <p:cNvPr id="31" name="Rectangle 85"/>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2" name="Rectangle 86"/>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3" name="Rectangle 87"/>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4" name="Rectangle 88"/>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5" name="Rectangle 89"/>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6" name="Rectangle 90"/>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7" name="Rectangle 91"/>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8" name="Rectangle 92"/>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9" name="Rectangle 93"/>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40" name="Rectangle 94"/>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41" name="Rectangle 95"/>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27" name="Rectangle 109"/>
              <p:cNvSpPr>
                <a:spLocks noChangeArrowheads="1"/>
              </p:cNvSpPr>
              <p:nvPr/>
            </p:nvSpPr>
            <p:spPr bwMode="auto">
              <a:xfrm>
                <a:off x="-2064" y="1152"/>
                <a:ext cx="288" cy="72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110"/>
              <p:cNvSpPr>
                <a:spLocks noChangeArrowheads="1"/>
              </p:cNvSpPr>
              <p:nvPr/>
            </p:nvSpPr>
            <p:spPr bwMode="auto">
              <a:xfrm>
                <a:off x="-2064" y="1872"/>
                <a:ext cx="288" cy="720"/>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11"/>
              <p:cNvSpPr>
                <a:spLocks noChangeArrowheads="1"/>
              </p:cNvSpPr>
              <p:nvPr/>
            </p:nvSpPr>
            <p:spPr bwMode="auto">
              <a:xfrm>
                <a:off x="-2064" y="2592"/>
                <a:ext cx="288" cy="7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112"/>
              <p:cNvSpPr>
                <a:spLocks noChangeArrowheads="1"/>
              </p:cNvSpPr>
              <p:nvPr/>
            </p:nvSpPr>
            <p:spPr bwMode="auto">
              <a:xfrm>
                <a:off x="-2064" y="3312"/>
                <a:ext cx="288" cy="48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5" name="Straight Arrow Connector 4"/>
            <p:cNvCxnSpPr/>
            <p:nvPr/>
          </p:nvCxnSpPr>
          <p:spPr bwMode="auto">
            <a:xfrm flipV="1">
              <a:off x="914400" y="1899053"/>
              <a:ext cx="2395728" cy="2444347"/>
            </a:xfrm>
            <a:prstGeom prst="straightConnector1">
              <a:avLst/>
            </a:prstGeom>
            <a:noFill/>
            <a:ln w="5080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Arrow Connector 67"/>
            <p:cNvCxnSpPr>
              <a:endCxn id="28" idx="1"/>
            </p:cNvCxnSpPr>
            <p:nvPr/>
          </p:nvCxnSpPr>
          <p:spPr bwMode="auto">
            <a:xfrm flipV="1">
              <a:off x="914400" y="2895600"/>
              <a:ext cx="2395728" cy="1959178"/>
            </a:xfrm>
            <a:prstGeom prst="straightConnector1">
              <a:avLst/>
            </a:prstGeom>
            <a:noFill/>
            <a:ln w="5080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Arrow Connector 69"/>
            <p:cNvCxnSpPr/>
            <p:nvPr/>
          </p:nvCxnSpPr>
          <p:spPr bwMode="auto">
            <a:xfrm flipV="1">
              <a:off x="2313550" y="3883227"/>
              <a:ext cx="934613" cy="461330"/>
            </a:xfrm>
            <a:prstGeom prst="straightConnector1">
              <a:avLst/>
            </a:prstGeom>
            <a:noFill/>
            <a:ln w="5080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p:cNvCxnSpPr>
              <a:endCxn id="30" idx="1"/>
            </p:cNvCxnSpPr>
            <p:nvPr/>
          </p:nvCxnSpPr>
          <p:spPr bwMode="auto">
            <a:xfrm flipV="1">
              <a:off x="2325527" y="4991100"/>
              <a:ext cx="984601" cy="348848"/>
            </a:xfrm>
            <a:prstGeom prst="straightConnector1">
              <a:avLst/>
            </a:prstGeom>
            <a:noFill/>
            <a:ln w="5080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 name="Group 83"/>
          <p:cNvGrpSpPr>
            <a:grpSpLocks/>
          </p:cNvGrpSpPr>
          <p:nvPr/>
        </p:nvGrpSpPr>
        <p:grpSpPr bwMode="auto">
          <a:xfrm>
            <a:off x="4069080" y="1181100"/>
            <a:ext cx="457200" cy="4191000"/>
            <a:chOff x="2352" y="1152"/>
            <a:chExt cx="288" cy="2640"/>
          </a:xfrm>
        </p:grpSpPr>
        <p:sp>
          <p:nvSpPr>
            <p:cNvPr id="53" name="Rectangle 72"/>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54" name="Rectangle 73"/>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t>0</a:t>
              </a:r>
            </a:p>
          </p:txBody>
        </p:sp>
        <p:sp>
          <p:nvSpPr>
            <p:cNvPr id="55" name="Rectangle 74"/>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56" name="Rectangle 75"/>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57" name="Rectangle 76"/>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58" name="Rectangle 77"/>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59" name="Rectangle 78"/>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60" name="Rectangle 79"/>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61" name="Rectangle 80"/>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62" name="Rectangle 81"/>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63" name="Rectangle 82"/>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12" name="Group 11"/>
          <p:cNvGrpSpPr/>
          <p:nvPr/>
        </p:nvGrpSpPr>
        <p:grpSpPr>
          <a:xfrm>
            <a:off x="4831080" y="1181100"/>
            <a:ext cx="1349375" cy="4191000"/>
            <a:chOff x="4831080" y="1181100"/>
            <a:chExt cx="1349375" cy="4191000"/>
          </a:xfrm>
        </p:grpSpPr>
        <p:grpSp>
          <p:nvGrpSpPr>
            <p:cNvPr id="23" name="Group 96"/>
            <p:cNvGrpSpPr>
              <a:grpSpLocks/>
            </p:cNvGrpSpPr>
            <p:nvPr/>
          </p:nvGrpSpPr>
          <p:grpSpPr bwMode="auto">
            <a:xfrm>
              <a:off x="4831080" y="1181100"/>
              <a:ext cx="457200" cy="4191000"/>
              <a:chOff x="2352" y="1152"/>
              <a:chExt cx="288" cy="2640"/>
            </a:xfrm>
          </p:grpSpPr>
          <p:sp>
            <p:nvSpPr>
              <p:cNvPr id="42" name="Rectangle 97"/>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43" name="Rectangle 98"/>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44" name="Rectangle 99"/>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45" name="Rectangle 100"/>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46" name="Rectangle 101"/>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47" name="Rectangle 102"/>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48" name="Rectangle 103"/>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49" name="Rectangle 104"/>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50" name="Rectangle 105"/>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51" name="Rectangle 106"/>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52" name="Rectangle 107"/>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grpSp>
        <p:sp>
          <p:nvSpPr>
            <p:cNvPr id="24" name="Text Box 108"/>
            <p:cNvSpPr txBox="1">
              <a:spLocks noChangeArrowheads="1"/>
            </p:cNvSpPr>
            <p:nvPr/>
          </p:nvSpPr>
          <p:spPr bwMode="auto">
            <a:xfrm>
              <a:off x="5767705" y="3086100"/>
              <a:ext cx="41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dirty="0" smtClean="0"/>
                <a:t>...</a:t>
              </a:r>
              <a:endParaRPr lang="en-US" altLang="en-US" dirty="0"/>
            </a:p>
          </p:txBody>
        </p:sp>
      </p:grpSp>
      <p:sp>
        <p:nvSpPr>
          <p:cNvPr id="13" name="Oval 12"/>
          <p:cNvSpPr/>
          <p:nvPr/>
        </p:nvSpPr>
        <p:spPr bwMode="auto">
          <a:xfrm>
            <a:off x="1066800" y="228600"/>
            <a:ext cx="7391400" cy="6324600"/>
          </a:xfrm>
          <a:prstGeom prst="ellipse">
            <a:avLst/>
          </a:prstGeom>
          <a:solidFill>
            <a:schemeClr val="bg1">
              <a:lumMod val="50000"/>
              <a:alpha val="50000"/>
            </a:schemeClr>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grpSp>
        <p:nvGrpSpPr>
          <p:cNvPr id="76" name="Group 223"/>
          <p:cNvGrpSpPr>
            <a:grpSpLocks/>
          </p:cNvGrpSpPr>
          <p:nvPr/>
        </p:nvGrpSpPr>
        <p:grpSpPr bwMode="auto">
          <a:xfrm>
            <a:off x="3048000" y="990600"/>
            <a:ext cx="3657600" cy="4648200"/>
            <a:chOff x="1680" y="960"/>
            <a:chExt cx="2304" cy="2928"/>
          </a:xfrm>
        </p:grpSpPr>
        <p:sp>
          <p:nvSpPr>
            <p:cNvPr id="77" name="Rectangle 164"/>
            <p:cNvSpPr>
              <a:spLocks noChangeArrowheads="1"/>
            </p:cNvSpPr>
            <p:nvPr/>
          </p:nvSpPr>
          <p:spPr bwMode="auto">
            <a:xfrm>
              <a:off x="1680" y="960"/>
              <a:ext cx="2304" cy="2928"/>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grpSp>
          <p:nvGrpSpPr>
            <p:cNvPr id="78" name="Group 220"/>
            <p:cNvGrpSpPr>
              <a:grpSpLocks/>
            </p:cNvGrpSpPr>
            <p:nvPr/>
          </p:nvGrpSpPr>
          <p:grpSpPr bwMode="auto">
            <a:xfrm>
              <a:off x="1824" y="1104"/>
              <a:ext cx="288" cy="2640"/>
              <a:chOff x="1824" y="1104"/>
              <a:chExt cx="288" cy="2640"/>
            </a:xfrm>
          </p:grpSpPr>
          <p:sp>
            <p:nvSpPr>
              <p:cNvPr id="119" name="Rectangle 167"/>
              <p:cNvSpPr>
                <a:spLocks noChangeArrowheads="1"/>
              </p:cNvSpPr>
              <p:nvPr/>
            </p:nvSpPr>
            <p:spPr bwMode="auto">
              <a:xfrm>
                <a:off x="1824" y="11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20" name="Rectangle 168"/>
              <p:cNvSpPr>
                <a:spLocks noChangeArrowheads="1"/>
              </p:cNvSpPr>
              <p:nvPr/>
            </p:nvSpPr>
            <p:spPr bwMode="auto">
              <a:xfrm>
                <a:off x="1824" y="134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1" name="Rectangle 169"/>
              <p:cNvSpPr>
                <a:spLocks noChangeArrowheads="1"/>
              </p:cNvSpPr>
              <p:nvPr/>
            </p:nvSpPr>
            <p:spPr bwMode="auto">
              <a:xfrm>
                <a:off x="1824" y="158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22" name="Rectangle 170"/>
              <p:cNvSpPr>
                <a:spLocks noChangeArrowheads="1"/>
              </p:cNvSpPr>
              <p:nvPr/>
            </p:nvSpPr>
            <p:spPr bwMode="auto">
              <a:xfrm>
                <a:off x="1824" y="182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3" name="Rectangle 171"/>
              <p:cNvSpPr>
                <a:spLocks noChangeArrowheads="1"/>
              </p:cNvSpPr>
              <p:nvPr/>
            </p:nvSpPr>
            <p:spPr bwMode="auto">
              <a:xfrm>
                <a:off x="1824" y="206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4" name="Rectangle 172"/>
              <p:cNvSpPr>
                <a:spLocks noChangeArrowheads="1"/>
              </p:cNvSpPr>
              <p:nvPr/>
            </p:nvSpPr>
            <p:spPr bwMode="auto">
              <a:xfrm>
                <a:off x="1824" y="23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25" name="Rectangle 173"/>
              <p:cNvSpPr>
                <a:spLocks noChangeArrowheads="1"/>
              </p:cNvSpPr>
              <p:nvPr/>
            </p:nvSpPr>
            <p:spPr bwMode="auto">
              <a:xfrm>
                <a:off x="1824" y="254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26" name="Rectangle 174"/>
              <p:cNvSpPr>
                <a:spLocks noChangeArrowheads="1"/>
              </p:cNvSpPr>
              <p:nvPr/>
            </p:nvSpPr>
            <p:spPr bwMode="auto">
              <a:xfrm>
                <a:off x="1824" y="278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7" name="Rectangle 175"/>
              <p:cNvSpPr>
                <a:spLocks noChangeArrowheads="1"/>
              </p:cNvSpPr>
              <p:nvPr/>
            </p:nvSpPr>
            <p:spPr bwMode="auto">
              <a:xfrm>
                <a:off x="1824" y="302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8" name="Rectangle 176"/>
              <p:cNvSpPr>
                <a:spLocks noChangeArrowheads="1"/>
              </p:cNvSpPr>
              <p:nvPr/>
            </p:nvSpPr>
            <p:spPr bwMode="auto">
              <a:xfrm>
                <a:off x="1824" y="326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29" name="Rectangle 177"/>
              <p:cNvSpPr>
                <a:spLocks noChangeArrowheads="1"/>
              </p:cNvSpPr>
              <p:nvPr/>
            </p:nvSpPr>
            <p:spPr bwMode="auto">
              <a:xfrm>
                <a:off x="1824" y="35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79" name="Group 178"/>
            <p:cNvGrpSpPr>
              <a:grpSpLocks/>
            </p:cNvGrpSpPr>
            <p:nvPr/>
          </p:nvGrpSpPr>
          <p:grpSpPr bwMode="auto">
            <a:xfrm>
              <a:off x="3120" y="1104"/>
              <a:ext cx="288" cy="2640"/>
              <a:chOff x="2352" y="1152"/>
              <a:chExt cx="288" cy="2640"/>
            </a:xfrm>
          </p:grpSpPr>
          <p:sp>
            <p:nvSpPr>
              <p:cNvPr id="108" name="Rectangle 179"/>
              <p:cNvSpPr>
                <a:spLocks noChangeArrowheads="1"/>
              </p:cNvSpPr>
              <p:nvPr/>
            </p:nvSpPr>
            <p:spPr bwMode="auto">
              <a:xfrm>
                <a:off x="2352" y="11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09" name="Rectangle 180"/>
              <p:cNvSpPr>
                <a:spLocks noChangeArrowheads="1"/>
              </p:cNvSpPr>
              <p:nvPr/>
            </p:nvSpPr>
            <p:spPr bwMode="auto">
              <a:xfrm>
                <a:off x="2352" y="139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10" name="Rectangle 181"/>
              <p:cNvSpPr>
                <a:spLocks noChangeArrowheads="1"/>
              </p:cNvSpPr>
              <p:nvPr/>
            </p:nvSpPr>
            <p:spPr bwMode="auto">
              <a:xfrm>
                <a:off x="2352" y="163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11" name="Rectangle 182"/>
              <p:cNvSpPr>
                <a:spLocks noChangeArrowheads="1"/>
              </p:cNvSpPr>
              <p:nvPr/>
            </p:nvSpPr>
            <p:spPr bwMode="auto">
              <a:xfrm>
                <a:off x="2352" y="187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12" name="Rectangle 183"/>
              <p:cNvSpPr>
                <a:spLocks noChangeArrowheads="1"/>
              </p:cNvSpPr>
              <p:nvPr/>
            </p:nvSpPr>
            <p:spPr bwMode="auto">
              <a:xfrm>
                <a:off x="2352" y="211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13" name="Rectangle 184"/>
              <p:cNvSpPr>
                <a:spLocks noChangeArrowheads="1"/>
              </p:cNvSpPr>
              <p:nvPr/>
            </p:nvSpPr>
            <p:spPr bwMode="auto">
              <a:xfrm>
                <a:off x="2352" y="23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14" name="Rectangle 185"/>
              <p:cNvSpPr>
                <a:spLocks noChangeArrowheads="1"/>
              </p:cNvSpPr>
              <p:nvPr/>
            </p:nvSpPr>
            <p:spPr bwMode="auto">
              <a:xfrm>
                <a:off x="2352" y="259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15" name="Rectangle 186"/>
              <p:cNvSpPr>
                <a:spLocks noChangeArrowheads="1"/>
              </p:cNvSpPr>
              <p:nvPr/>
            </p:nvSpPr>
            <p:spPr bwMode="auto">
              <a:xfrm>
                <a:off x="2352" y="283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16" name="Rectangle 187"/>
              <p:cNvSpPr>
                <a:spLocks noChangeArrowheads="1"/>
              </p:cNvSpPr>
              <p:nvPr/>
            </p:nvSpPr>
            <p:spPr bwMode="auto">
              <a:xfrm>
                <a:off x="2352" y="307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17" name="Rectangle 188"/>
              <p:cNvSpPr>
                <a:spLocks noChangeArrowheads="1"/>
              </p:cNvSpPr>
              <p:nvPr/>
            </p:nvSpPr>
            <p:spPr bwMode="auto">
              <a:xfrm>
                <a:off x="2352" y="331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18" name="Rectangle 189"/>
              <p:cNvSpPr>
                <a:spLocks noChangeArrowheads="1"/>
              </p:cNvSpPr>
              <p:nvPr/>
            </p:nvSpPr>
            <p:spPr bwMode="auto">
              <a:xfrm>
                <a:off x="2352" y="35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80" name="Group 221"/>
            <p:cNvGrpSpPr>
              <a:grpSpLocks/>
            </p:cNvGrpSpPr>
            <p:nvPr/>
          </p:nvGrpSpPr>
          <p:grpSpPr bwMode="auto">
            <a:xfrm>
              <a:off x="2304" y="1104"/>
              <a:ext cx="288" cy="2640"/>
              <a:chOff x="2304" y="1104"/>
              <a:chExt cx="288" cy="2640"/>
            </a:xfrm>
          </p:grpSpPr>
          <p:sp>
            <p:nvSpPr>
              <p:cNvPr id="97" name="Rectangle 192"/>
              <p:cNvSpPr>
                <a:spLocks noChangeArrowheads="1"/>
              </p:cNvSpPr>
              <p:nvPr/>
            </p:nvSpPr>
            <p:spPr bwMode="auto">
              <a:xfrm>
                <a:off x="2304" y="11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8" name="Rectangle 193"/>
              <p:cNvSpPr>
                <a:spLocks noChangeArrowheads="1"/>
              </p:cNvSpPr>
              <p:nvPr/>
            </p:nvSpPr>
            <p:spPr bwMode="auto">
              <a:xfrm>
                <a:off x="2304" y="134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99" name="Rectangle 194"/>
              <p:cNvSpPr>
                <a:spLocks noChangeArrowheads="1"/>
              </p:cNvSpPr>
              <p:nvPr/>
            </p:nvSpPr>
            <p:spPr bwMode="auto">
              <a:xfrm>
                <a:off x="2304" y="158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00" name="Rectangle 195"/>
              <p:cNvSpPr>
                <a:spLocks noChangeArrowheads="1"/>
              </p:cNvSpPr>
              <p:nvPr/>
            </p:nvSpPr>
            <p:spPr bwMode="auto">
              <a:xfrm>
                <a:off x="2304" y="182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01" name="Rectangle 196"/>
              <p:cNvSpPr>
                <a:spLocks noChangeArrowheads="1"/>
              </p:cNvSpPr>
              <p:nvPr/>
            </p:nvSpPr>
            <p:spPr bwMode="auto">
              <a:xfrm>
                <a:off x="2304" y="206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02" name="Rectangle 197"/>
              <p:cNvSpPr>
                <a:spLocks noChangeArrowheads="1"/>
              </p:cNvSpPr>
              <p:nvPr/>
            </p:nvSpPr>
            <p:spPr bwMode="auto">
              <a:xfrm>
                <a:off x="2304" y="23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03" name="Rectangle 198"/>
              <p:cNvSpPr>
                <a:spLocks noChangeArrowheads="1"/>
              </p:cNvSpPr>
              <p:nvPr/>
            </p:nvSpPr>
            <p:spPr bwMode="auto">
              <a:xfrm>
                <a:off x="2304" y="254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04" name="Rectangle 199"/>
              <p:cNvSpPr>
                <a:spLocks noChangeArrowheads="1"/>
              </p:cNvSpPr>
              <p:nvPr/>
            </p:nvSpPr>
            <p:spPr bwMode="auto">
              <a:xfrm>
                <a:off x="2304" y="278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05" name="Rectangle 200"/>
              <p:cNvSpPr>
                <a:spLocks noChangeArrowheads="1"/>
              </p:cNvSpPr>
              <p:nvPr/>
            </p:nvSpPr>
            <p:spPr bwMode="auto">
              <a:xfrm>
                <a:off x="2304" y="302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106" name="Rectangle 201"/>
              <p:cNvSpPr>
                <a:spLocks noChangeArrowheads="1"/>
              </p:cNvSpPr>
              <p:nvPr/>
            </p:nvSpPr>
            <p:spPr bwMode="auto">
              <a:xfrm>
                <a:off x="2304" y="326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107" name="Rectangle 202"/>
              <p:cNvSpPr>
                <a:spLocks noChangeArrowheads="1"/>
              </p:cNvSpPr>
              <p:nvPr/>
            </p:nvSpPr>
            <p:spPr bwMode="auto">
              <a:xfrm>
                <a:off x="2304" y="35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81" name="Text Box 205"/>
            <p:cNvSpPr txBox="1">
              <a:spLocks noChangeArrowheads="1"/>
            </p:cNvSpPr>
            <p:nvPr/>
          </p:nvSpPr>
          <p:spPr bwMode="auto">
            <a:xfrm>
              <a:off x="2752" y="213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a:t>
              </a:r>
            </a:p>
          </p:txBody>
        </p:sp>
        <p:grpSp>
          <p:nvGrpSpPr>
            <p:cNvPr id="82" name="Group 206"/>
            <p:cNvGrpSpPr>
              <a:grpSpLocks/>
            </p:cNvGrpSpPr>
            <p:nvPr/>
          </p:nvGrpSpPr>
          <p:grpSpPr bwMode="auto">
            <a:xfrm>
              <a:off x="3600" y="1104"/>
              <a:ext cx="288" cy="2640"/>
              <a:chOff x="2352" y="1152"/>
              <a:chExt cx="288" cy="2640"/>
            </a:xfrm>
          </p:grpSpPr>
          <p:sp>
            <p:nvSpPr>
              <p:cNvPr id="86" name="Rectangle 207"/>
              <p:cNvSpPr>
                <a:spLocks noChangeArrowheads="1"/>
              </p:cNvSpPr>
              <p:nvPr/>
            </p:nvSpPr>
            <p:spPr bwMode="auto">
              <a:xfrm>
                <a:off x="2352" y="11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87" name="Rectangle 208"/>
              <p:cNvSpPr>
                <a:spLocks noChangeArrowheads="1"/>
              </p:cNvSpPr>
              <p:nvPr/>
            </p:nvSpPr>
            <p:spPr bwMode="auto">
              <a:xfrm>
                <a:off x="2352" y="139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88" name="Rectangle 209"/>
              <p:cNvSpPr>
                <a:spLocks noChangeArrowheads="1"/>
              </p:cNvSpPr>
              <p:nvPr/>
            </p:nvSpPr>
            <p:spPr bwMode="auto">
              <a:xfrm>
                <a:off x="2352" y="163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89" name="Rectangle 210"/>
              <p:cNvSpPr>
                <a:spLocks noChangeArrowheads="1"/>
              </p:cNvSpPr>
              <p:nvPr/>
            </p:nvSpPr>
            <p:spPr bwMode="auto">
              <a:xfrm>
                <a:off x="2352" y="187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90" name="Rectangle 211"/>
              <p:cNvSpPr>
                <a:spLocks noChangeArrowheads="1"/>
              </p:cNvSpPr>
              <p:nvPr/>
            </p:nvSpPr>
            <p:spPr bwMode="auto">
              <a:xfrm>
                <a:off x="2352" y="211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1" name="Rectangle 212"/>
              <p:cNvSpPr>
                <a:spLocks noChangeArrowheads="1"/>
              </p:cNvSpPr>
              <p:nvPr/>
            </p:nvSpPr>
            <p:spPr bwMode="auto">
              <a:xfrm>
                <a:off x="2352" y="23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2" name="Rectangle 213"/>
              <p:cNvSpPr>
                <a:spLocks noChangeArrowheads="1"/>
              </p:cNvSpPr>
              <p:nvPr/>
            </p:nvSpPr>
            <p:spPr bwMode="auto">
              <a:xfrm>
                <a:off x="2352" y="259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93" name="Rectangle 214"/>
              <p:cNvSpPr>
                <a:spLocks noChangeArrowheads="1"/>
              </p:cNvSpPr>
              <p:nvPr/>
            </p:nvSpPr>
            <p:spPr bwMode="auto">
              <a:xfrm>
                <a:off x="2352" y="283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4" name="Rectangle 215"/>
              <p:cNvSpPr>
                <a:spLocks noChangeArrowheads="1"/>
              </p:cNvSpPr>
              <p:nvPr/>
            </p:nvSpPr>
            <p:spPr bwMode="auto">
              <a:xfrm>
                <a:off x="2352" y="307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5" name="Rectangle 216"/>
              <p:cNvSpPr>
                <a:spLocks noChangeArrowheads="1"/>
              </p:cNvSpPr>
              <p:nvPr/>
            </p:nvSpPr>
            <p:spPr bwMode="auto">
              <a:xfrm>
                <a:off x="2352" y="331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96" name="Rectangle 217"/>
              <p:cNvSpPr>
                <a:spLocks noChangeArrowheads="1"/>
              </p:cNvSpPr>
              <p:nvPr/>
            </p:nvSpPr>
            <p:spPr bwMode="auto">
              <a:xfrm>
                <a:off x="2352" y="35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83" name="Group 222"/>
            <p:cNvGrpSpPr>
              <a:grpSpLocks/>
            </p:cNvGrpSpPr>
            <p:nvPr/>
          </p:nvGrpSpPr>
          <p:grpSpPr bwMode="auto">
            <a:xfrm>
              <a:off x="2112" y="2736"/>
              <a:ext cx="192" cy="96"/>
              <a:chOff x="2112" y="2736"/>
              <a:chExt cx="192" cy="96"/>
            </a:xfrm>
          </p:grpSpPr>
          <p:sp>
            <p:nvSpPr>
              <p:cNvPr id="84" name="Line 218"/>
              <p:cNvSpPr>
                <a:spLocks noChangeShapeType="1"/>
              </p:cNvSpPr>
              <p:nvPr/>
            </p:nvSpPr>
            <p:spPr bwMode="auto">
              <a:xfrm>
                <a:off x="2112" y="2736"/>
                <a:ext cx="192"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Line 219"/>
              <p:cNvSpPr>
                <a:spLocks noChangeShapeType="1"/>
              </p:cNvSpPr>
              <p:nvPr/>
            </p:nvSpPr>
            <p:spPr bwMode="auto">
              <a:xfrm flipH="1">
                <a:off x="2112" y="2832"/>
                <a:ext cx="192"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2116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randombar(vertical)">
                                      <p:cBhvr>
                                        <p:cTn id="24" dur="500"/>
                                        <p:tgtEl>
                                          <p:spTgt spid="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altLang="en-US"/>
              <a:t>Genetic Algorithms - Mike Lensi</a:t>
            </a:r>
          </a:p>
        </p:txBody>
      </p:sp>
      <p:sp>
        <p:nvSpPr>
          <p:cNvPr id="5" name="Slide Number Placeholder 5"/>
          <p:cNvSpPr>
            <a:spLocks noGrp="1"/>
          </p:cNvSpPr>
          <p:nvPr>
            <p:ph type="sldNum" sz="quarter" idx="11"/>
          </p:nvPr>
        </p:nvSpPr>
        <p:spPr/>
        <p:txBody>
          <a:bodyPr/>
          <a:lstStyle/>
          <a:p>
            <a:fld id="{18060CB1-6AD1-48A7-9F7D-9EAD22E57D9E}" type="slidenum">
              <a:rPr lang="en-US" altLang="en-US"/>
              <a:pPr/>
              <a:t>17</a:t>
            </a:fld>
            <a:endParaRPr lang="en-US" altLang="en-US"/>
          </a:p>
        </p:txBody>
      </p:sp>
      <p:sp>
        <p:nvSpPr>
          <p:cNvPr id="19458" name="Rectangle 2"/>
          <p:cNvSpPr>
            <a:spLocks noGrp="1" noChangeArrowheads="1"/>
          </p:cNvSpPr>
          <p:nvPr>
            <p:ph type="title"/>
          </p:nvPr>
        </p:nvSpPr>
        <p:spPr/>
        <p:txBody>
          <a:bodyPr/>
          <a:lstStyle/>
          <a:p>
            <a:r>
              <a:rPr lang="en-US" altLang="en-US"/>
              <a:t>Presentation Outline</a:t>
            </a:r>
          </a:p>
        </p:txBody>
      </p:sp>
      <p:sp>
        <p:nvSpPr>
          <p:cNvPr id="19459" name="Rectangle 3"/>
          <p:cNvSpPr>
            <a:spLocks noGrp="1" noChangeArrowheads="1"/>
          </p:cNvSpPr>
          <p:nvPr>
            <p:ph type="body" sz="half" idx="1"/>
          </p:nvPr>
        </p:nvSpPr>
        <p:spPr>
          <a:xfrm>
            <a:off x="304800" y="1981200"/>
            <a:ext cx="8534400" cy="4495800"/>
          </a:xfrm>
          <a:ln>
            <a:noFill/>
          </a:ln>
          <a:extLs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2800">
                <a:solidFill>
                  <a:schemeClr val="hlink"/>
                </a:solidFill>
              </a:rPr>
              <a:t>What is a GA?</a:t>
            </a:r>
          </a:p>
          <a:p>
            <a:r>
              <a:rPr lang="en-US" altLang="en-US" sz="2800">
                <a:solidFill>
                  <a:schemeClr val="hlink"/>
                </a:solidFill>
              </a:rPr>
              <a:t>Genetics 101</a:t>
            </a:r>
          </a:p>
          <a:p>
            <a:r>
              <a:rPr lang="en-US" altLang="en-US" sz="2800"/>
              <a:t>The “Genetics” in Genetic Algorithm</a:t>
            </a:r>
          </a:p>
          <a:p>
            <a:r>
              <a:rPr lang="en-US" altLang="en-US" sz="2800">
                <a:solidFill>
                  <a:schemeClr val="hlink"/>
                </a:solidFill>
              </a:rPr>
              <a:t>The “Algorithm” in Genetic Algorithm</a:t>
            </a:r>
          </a:p>
          <a:p>
            <a:pPr lvl="1"/>
            <a:r>
              <a:rPr lang="en-US" altLang="en-US" sz="2400">
                <a:solidFill>
                  <a:schemeClr val="hlink"/>
                </a:solidFill>
              </a:rPr>
              <a:t>The inVEETro Global Optimizer</a:t>
            </a:r>
          </a:p>
          <a:p>
            <a:r>
              <a:rPr lang="en-US" altLang="en-US" sz="2800">
                <a:solidFill>
                  <a:schemeClr val="hlink"/>
                </a:solidFill>
              </a:rPr>
              <a:t>Closing Remarks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altLang="en-US"/>
              <a:t>Genetic Algorithms - Mike Lensi</a:t>
            </a:r>
          </a:p>
        </p:txBody>
      </p:sp>
      <p:sp>
        <p:nvSpPr>
          <p:cNvPr id="18" name="Slide Number Placeholder 5"/>
          <p:cNvSpPr>
            <a:spLocks noGrp="1"/>
          </p:cNvSpPr>
          <p:nvPr>
            <p:ph type="sldNum" sz="quarter" idx="11"/>
          </p:nvPr>
        </p:nvSpPr>
        <p:spPr/>
        <p:txBody>
          <a:bodyPr/>
          <a:lstStyle/>
          <a:p>
            <a:fld id="{7B0F7451-2237-43BE-B898-23C5FC7957DE}" type="slidenum">
              <a:rPr lang="en-US" altLang="en-US"/>
              <a:pPr/>
              <a:t>18</a:t>
            </a:fld>
            <a:endParaRPr lang="en-US" altLang="en-US"/>
          </a:p>
        </p:txBody>
      </p:sp>
      <p:sp>
        <p:nvSpPr>
          <p:cNvPr id="46082" name="Rectangle 2"/>
          <p:cNvSpPr>
            <a:spLocks noGrp="1" noChangeArrowheads="1"/>
          </p:cNvSpPr>
          <p:nvPr>
            <p:ph type="title"/>
          </p:nvPr>
        </p:nvSpPr>
        <p:spPr/>
        <p:txBody>
          <a:bodyPr/>
          <a:lstStyle/>
          <a:p>
            <a:r>
              <a:rPr lang="en-US" altLang="en-US"/>
              <a:t>The “Genetics” in GA</a:t>
            </a:r>
          </a:p>
        </p:txBody>
      </p:sp>
      <p:sp>
        <p:nvSpPr>
          <p:cNvPr id="46083" name="Rectangle 3"/>
          <p:cNvSpPr>
            <a:spLocks noGrp="1" noChangeArrowheads="1"/>
          </p:cNvSpPr>
          <p:nvPr>
            <p:ph type="body" sz="half" idx="1"/>
          </p:nvPr>
        </p:nvSpPr>
        <p:spPr>
          <a:ln/>
        </p:spPr>
        <p:txBody>
          <a:bodyPr/>
          <a:lstStyle/>
          <a:p>
            <a:pPr>
              <a:lnSpc>
                <a:spcPct val="90000"/>
              </a:lnSpc>
            </a:pPr>
            <a:r>
              <a:rPr lang="en-US" altLang="en-US" sz="2800"/>
              <a:t>Molecular genetics</a:t>
            </a:r>
          </a:p>
          <a:p>
            <a:pPr lvl="1">
              <a:lnSpc>
                <a:spcPct val="90000"/>
              </a:lnSpc>
            </a:pPr>
            <a:r>
              <a:rPr lang="en-US" altLang="en-US" sz="2400"/>
              <a:t>a chromosome is a strand of genes</a:t>
            </a:r>
          </a:p>
          <a:p>
            <a:pPr lvl="2">
              <a:lnSpc>
                <a:spcPct val="90000"/>
              </a:lnSpc>
            </a:pPr>
            <a:r>
              <a:rPr lang="en-US" altLang="en-US" sz="2000"/>
              <a:t>“string” of chemicals</a:t>
            </a:r>
          </a:p>
          <a:p>
            <a:pPr lvl="1">
              <a:lnSpc>
                <a:spcPct val="90000"/>
              </a:lnSpc>
            </a:pPr>
            <a:r>
              <a:rPr lang="en-US" altLang="en-US" sz="2400"/>
              <a:t>a gene is a “protein controller”</a:t>
            </a:r>
          </a:p>
          <a:p>
            <a:pPr lvl="2">
              <a:lnSpc>
                <a:spcPct val="90000"/>
              </a:lnSpc>
            </a:pPr>
            <a:r>
              <a:rPr lang="en-US" altLang="en-US" sz="2000"/>
              <a:t>an allele codes for a protein</a:t>
            </a:r>
          </a:p>
          <a:p>
            <a:pPr lvl="1">
              <a:lnSpc>
                <a:spcPct val="90000"/>
              </a:lnSpc>
            </a:pPr>
            <a:r>
              <a:rPr lang="en-US" altLang="en-US" sz="2400"/>
              <a:t>a group of genes* codes for each </a:t>
            </a:r>
            <a:r>
              <a:rPr lang="en-US" altLang="en-US" sz="2400" i="1"/>
              <a:t>physical characteristic</a:t>
            </a:r>
          </a:p>
          <a:p>
            <a:pPr lvl="1">
              <a:lnSpc>
                <a:spcPct val="90000"/>
              </a:lnSpc>
            </a:pPr>
            <a:r>
              <a:rPr lang="en-US" altLang="en-US" sz="2400" i="1"/>
              <a:t>a set of</a:t>
            </a:r>
            <a:r>
              <a:rPr lang="en-US" altLang="en-US" sz="2400"/>
              <a:t> chromosomes code for an entire being</a:t>
            </a:r>
          </a:p>
        </p:txBody>
      </p:sp>
      <p:sp>
        <p:nvSpPr>
          <p:cNvPr id="46084" name="Text Box 4"/>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Bio Nomenclature  </a:t>
            </a:r>
            <a:r>
              <a:rPr lang="en-US" altLang="en-US">
                <a:solidFill>
                  <a:schemeClr val="hlink"/>
                </a:solidFill>
              </a:rPr>
              <a:t>|  GA Nomenclature</a:t>
            </a:r>
            <a:endParaRPr lang="en-US" altLang="en-US"/>
          </a:p>
        </p:txBody>
      </p:sp>
      <p:sp>
        <p:nvSpPr>
          <p:cNvPr id="46090" name="Rectangle 10">
            <a:hlinkClick r:id="" action="ppaction://noaction"/>
          </p:cNvPr>
          <p:cNvSpPr>
            <a:spLocks noChangeArrowheads="1"/>
          </p:cNvSpPr>
          <p:nvPr/>
        </p:nvSpPr>
        <p:spPr bwMode="auto">
          <a:xfrm>
            <a:off x="304800" y="6629400"/>
            <a:ext cx="533400" cy="1524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solidFill>
                  <a:schemeClr val="hlink"/>
                </a:solidFill>
              </a:rPr>
              <a:t>more</a:t>
            </a:r>
            <a:endParaRPr lang="en-US" altLang="en-US"/>
          </a:p>
        </p:txBody>
      </p:sp>
      <p:sp>
        <p:nvSpPr>
          <p:cNvPr id="46092" name="Text Box 12"/>
          <p:cNvSpPr txBox="1">
            <a:spLocks noChangeArrowheads="1"/>
          </p:cNvSpPr>
          <p:nvPr/>
        </p:nvSpPr>
        <p:spPr bwMode="auto">
          <a:xfrm>
            <a:off x="1066800" y="6553200"/>
            <a:ext cx="7391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50000"/>
              </a:spcBef>
            </a:pPr>
            <a:r>
              <a:rPr lang="en-US" altLang="en-US" sz="1200"/>
              <a:t>*Plus environmental affects.  Such a grouping of genes is known as a polygene.</a:t>
            </a:r>
            <a:endParaRPr lang="en-US" altLang="en-US">
              <a:latin typeface="RealpageTIM11"/>
            </a:endParaRPr>
          </a:p>
        </p:txBody>
      </p:sp>
      <p:grpSp>
        <p:nvGrpSpPr>
          <p:cNvPr id="46100" name="Group 20"/>
          <p:cNvGrpSpPr>
            <a:grpSpLocks/>
          </p:cNvGrpSpPr>
          <p:nvPr/>
        </p:nvGrpSpPr>
        <p:grpSpPr bwMode="auto">
          <a:xfrm>
            <a:off x="4648200" y="1981200"/>
            <a:ext cx="4191000" cy="4495800"/>
            <a:chOff x="2928" y="1248"/>
            <a:chExt cx="2640" cy="2832"/>
          </a:xfrm>
        </p:grpSpPr>
        <p:sp>
          <p:nvSpPr>
            <p:cNvPr id="46086" name="Rectangle 6"/>
            <p:cNvSpPr>
              <a:spLocks noChangeArrowheads="1"/>
            </p:cNvSpPr>
            <p:nvPr/>
          </p:nvSpPr>
          <p:spPr bwMode="auto">
            <a:xfrm>
              <a:off x="2928" y="1248"/>
              <a:ext cx="2640" cy="28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099" name="Group 19"/>
            <p:cNvGrpSpPr>
              <a:grpSpLocks/>
            </p:cNvGrpSpPr>
            <p:nvPr/>
          </p:nvGrpSpPr>
          <p:grpSpPr bwMode="auto">
            <a:xfrm>
              <a:off x="2976" y="1290"/>
              <a:ext cx="2496" cy="2406"/>
              <a:chOff x="2976" y="1290"/>
              <a:chExt cx="2496" cy="2406"/>
            </a:xfrm>
          </p:grpSpPr>
          <p:sp>
            <p:nvSpPr>
              <p:cNvPr id="46088" name="Text Box 8"/>
              <p:cNvSpPr txBox="1">
                <a:spLocks noChangeArrowheads="1"/>
              </p:cNvSpPr>
              <p:nvPr/>
            </p:nvSpPr>
            <p:spPr bwMode="auto">
              <a:xfrm>
                <a:off x="3216" y="3408"/>
                <a:ext cx="11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melanin gene</a:t>
                </a:r>
              </a:p>
            </p:txBody>
          </p:sp>
          <p:pic>
            <p:nvPicPr>
              <p:cNvPr id="46093" name="Picture 13" descr="DNA_chrom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90"/>
                <a:ext cx="1596" cy="1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95" name="AutoShape 15"/>
              <p:cNvSpPr>
                <a:spLocks/>
              </p:cNvSpPr>
              <p:nvPr/>
            </p:nvSpPr>
            <p:spPr bwMode="auto">
              <a:xfrm rot="-1963683">
                <a:off x="3120" y="2064"/>
                <a:ext cx="96" cy="288"/>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9" name="Line 9"/>
              <p:cNvSpPr>
                <a:spLocks noChangeShapeType="1"/>
              </p:cNvSpPr>
              <p:nvPr/>
            </p:nvSpPr>
            <p:spPr bwMode="auto">
              <a:xfrm>
                <a:off x="3120" y="2256"/>
                <a:ext cx="144"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6" name="AutoShape 16"/>
              <p:cNvSpPr>
                <a:spLocks/>
              </p:cNvSpPr>
              <p:nvPr/>
            </p:nvSpPr>
            <p:spPr bwMode="auto">
              <a:xfrm rot="-2134501">
                <a:off x="3648" y="1632"/>
                <a:ext cx="144" cy="1248"/>
              </a:xfrm>
              <a:prstGeom prst="rightBrace">
                <a:avLst>
                  <a:gd name="adj1" fmla="val 7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7" name="Text Box 17"/>
              <p:cNvSpPr txBox="1">
                <a:spLocks noChangeArrowheads="1"/>
              </p:cNvSpPr>
              <p:nvPr/>
            </p:nvSpPr>
            <p:spPr bwMode="auto">
              <a:xfrm>
                <a:off x="4464" y="2669"/>
                <a:ext cx="100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skin color genes</a:t>
                </a:r>
              </a:p>
            </p:txBody>
          </p:sp>
          <p:sp>
            <p:nvSpPr>
              <p:cNvPr id="46098" name="Line 18"/>
              <p:cNvSpPr>
                <a:spLocks noChangeShapeType="1"/>
              </p:cNvSpPr>
              <p:nvPr/>
            </p:nvSpPr>
            <p:spPr bwMode="auto">
              <a:xfrm>
                <a:off x="3792" y="2208"/>
                <a:ext cx="864"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0"/>
          </p:nvPr>
        </p:nvSpPr>
        <p:spPr/>
        <p:txBody>
          <a:bodyPr/>
          <a:lstStyle/>
          <a:p>
            <a:r>
              <a:rPr lang="en-US" altLang="en-US"/>
              <a:t>Genetic Algorithms - Mike Lensi</a:t>
            </a:r>
          </a:p>
        </p:txBody>
      </p:sp>
      <p:sp>
        <p:nvSpPr>
          <p:cNvPr id="30" name="Slide Number Placeholder 5"/>
          <p:cNvSpPr>
            <a:spLocks noGrp="1"/>
          </p:cNvSpPr>
          <p:nvPr>
            <p:ph type="sldNum" sz="quarter" idx="11"/>
          </p:nvPr>
        </p:nvSpPr>
        <p:spPr/>
        <p:txBody>
          <a:bodyPr/>
          <a:lstStyle/>
          <a:p>
            <a:fld id="{3FE1AC27-9F21-4B3D-B99B-6495C803D1BC}" type="slidenum">
              <a:rPr lang="en-US" altLang="en-US"/>
              <a:pPr/>
              <a:t>19</a:t>
            </a:fld>
            <a:endParaRPr lang="en-US" altLang="en-US"/>
          </a:p>
        </p:txBody>
      </p:sp>
      <p:sp>
        <p:nvSpPr>
          <p:cNvPr id="33794" name="Rectangle 2"/>
          <p:cNvSpPr>
            <a:spLocks noGrp="1" noChangeArrowheads="1"/>
          </p:cNvSpPr>
          <p:nvPr>
            <p:ph type="title"/>
          </p:nvPr>
        </p:nvSpPr>
        <p:spPr>
          <a:xfrm>
            <a:off x="304800" y="609600"/>
            <a:ext cx="8458200" cy="685800"/>
          </a:xfrm>
        </p:spPr>
        <p:txBody>
          <a:bodyPr/>
          <a:lstStyle/>
          <a:p>
            <a:r>
              <a:rPr lang="en-US" altLang="en-US"/>
              <a:t>The “Genetics” in GA</a:t>
            </a:r>
          </a:p>
        </p:txBody>
      </p:sp>
      <p:sp>
        <p:nvSpPr>
          <p:cNvPr id="33795" name="Rectangle 3"/>
          <p:cNvSpPr>
            <a:spLocks noGrp="1" noChangeArrowheads="1"/>
          </p:cNvSpPr>
          <p:nvPr>
            <p:ph type="body" sz="half" idx="1"/>
          </p:nvPr>
        </p:nvSpPr>
        <p:spPr>
          <a:ln/>
        </p:spPr>
        <p:txBody>
          <a:bodyPr/>
          <a:lstStyle/>
          <a:p>
            <a:pPr>
              <a:lnSpc>
                <a:spcPct val="90000"/>
              </a:lnSpc>
            </a:pPr>
            <a:r>
              <a:rPr lang="en-US" altLang="en-US" sz="2800"/>
              <a:t>Genetic Algorithms</a:t>
            </a:r>
          </a:p>
          <a:p>
            <a:pPr lvl="1">
              <a:lnSpc>
                <a:spcPct val="90000"/>
              </a:lnSpc>
            </a:pPr>
            <a:r>
              <a:rPr lang="en-US" altLang="en-US" sz="2400"/>
              <a:t>a chromosome is a strand of genes</a:t>
            </a:r>
          </a:p>
          <a:p>
            <a:pPr lvl="2">
              <a:lnSpc>
                <a:spcPct val="90000"/>
              </a:lnSpc>
            </a:pPr>
            <a:r>
              <a:rPr lang="en-US" altLang="en-US" sz="2000"/>
              <a:t>a vector, usually binary</a:t>
            </a:r>
          </a:p>
          <a:p>
            <a:pPr lvl="1">
              <a:lnSpc>
                <a:spcPct val="90000"/>
              </a:lnSpc>
            </a:pPr>
            <a:r>
              <a:rPr lang="en-US" altLang="en-US" sz="2400"/>
              <a:t>a gene is one bit</a:t>
            </a:r>
          </a:p>
          <a:p>
            <a:pPr lvl="2">
              <a:lnSpc>
                <a:spcPct val="90000"/>
              </a:lnSpc>
            </a:pPr>
            <a:r>
              <a:rPr lang="en-US" altLang="en-US" sz="2000"/>
              <a:t>an allele is 0 or 1</a:t>
            </a:r>
          </a:p>
          <a:p>
            <a:pPr lvl="1">
              <a:lnSpc>
                <a:spcPct val="90000"/>
              </a:lnSpc>
            </a:pPr>
            <a:r>
              <a:rPr lang="en-US" altLang="en-US" sz="2400"/>
              <a:t>a group of genes codes for a </a:t>
            </a:r>
            <a:r>
              <a:rPr lang="en-US" altLang="en-US" sz="2400" i="1"/>
              <a:t>parameter</a:t>
            </a:r>
            <a:r>
              <a:rPr lang="en-US" altLang="en-US" sz="2400"/>
              <a:t> (independent variable)</a:t>
            </a:r>
          </a:p>
          <a:p>
            <a:pPr lvl="1">
              <a:lnSpc>
                <a:spcPct val="90000"/>
              </a:lnSpc>
            </a:pPr>
            <a:r>
              <a:rPr lang="en-US" altLang="en-US" sz="2400" i="1"/>
              <a:t>each</a:t>
            </a:r>
            <a:r>
              <a:rPr lang="en-US" altLang="en-US" sz="2400"/>
              <a:t> chromosome codes for an entire solution, or possible design</a:t>
            </a:r>
          </a:p>
        </p:txBody>
      </p:sp>
      <p:sp>
        <p:nvSpPr>
          <p:cNvPr id="33797" name="Rectangle 5"/>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8" name="AutoShape 6"/>
          <p:cNvSpPr>
            <a:spLocks/>
          </p:cNvSpPr>
          <p:nvPr/>
        </p:nvSpPr>
        <p:spPr bwMode="auto">
          <a:xfrm flipH="1">
            <a:off x="5715000" y="2667000"/>
            <a:ext cx="76200" cy="381000"/>
          </a:xfrm>
          <a:prstGeom prst="leftBracket">
            <a:avLst>
              <a:gd name="adj" fmla="val 41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9" name="Text Box 7"/>
          <p:cNvSpPr txBox="1">
            <a:spLocks noChangeArrowheads="1"/>
          </p:cNvSpPr>
          <p:nvPr/>
        </p:nvSpPr>
        <p:spPr bwMode="auto">
          <a:xfrm>
            <a:off x="5848350" y="2667000"/>
            <a:ext cx="10858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2000"/>
              <a:t>“gene” 1 “gene” 2</a:t>
            </a:r>
            <a:endParaRPr lang="en-US" altLang="en-US"/>
          </a:p>
        </p:txBody>
      </p:sp>
      <p:sp>
        <p:nvSpPr>
          <p:cNvPr id="33800" name="AutoShape 8"/>
          <p:cNvSpPr>
            <a:spLocks/>
          </p:cNvSpPr>
          <p:nvPr/>
        </p:nvSpPr>
        <p:spPr bwMode="auto">
          <a:xfrm flipH="1">
            <a:off x="5715000" y="3048000"/>
            <a:ext cx="76200" cy="381000"/>
          </a:xfrm>
          <a:prstGeom prst="leftBracket">
            <a:avLst>
              <a:gd name="adj" fmla="val 41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801" name="Group 9"/>
          <p:cNvGrpSpPr>
            <a:grpSpLocks/>
          </p:cNvGrpSpPr>
          <p:nvPr/>
        </p:nvGrpSpPr>
        <p:grpSpPr bwMode="auto">
          <a:xfrm>
            <a:off x="5105400" y="2667000"/>
            <a:ext cx="457200" cy="2667000"/>
            <a:chOff x="4896" y="1536"/>
            <a:chExt cx="288" cy="1680"/>
          </a:xfrm>
        </p:grpSpPr>
        <p:sp>
          <p:nvSpPr>
            <p:cNvPr id="33802" name="Rectangle 10"/>
            <p:cNvSpPr>
              <a:spLocks noChangeArrowheads="1"/>
            </p:cNvSpPr>
            <p:nvPr/>
          </p:nvSpPr>
          <p:spPr bwMode="auto">
            <a:xfrm>
              <a:off x="4896" y="153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3803" name="Rectangle 11"/>
            <p:cNvSpPr>
              <a:spLocks noChangeArrowheads="1"/>
            </p:cNvSpPr>
            <p:nvPr/>
          </p:nvSpPr>
          <p:spPr bwMode="auto">
            <a:xfrm>
              <a:off x="4896" y="177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3804" name="Rectangle 12"/>
            <p:cNvSpPr>
              <a:spLocks noChangeArrowheads="1"/>
            </p:cNvSpPr>
            <p:nvPr/>
          </p:nvSpPr>
          <p:spPr bwMode="auto">
            <a:xfrm>
              <a:off x="4896" y="201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3805" name="Rectangle 13"/>
            <p:cNvSpPr>
              <a:spLocks noChangeArrowheads="1"/>
            </p:cNvSpPr>
            <p:nvPr/>
          </p:nvSpPr>
          <p:spPr bwMode="auto">
            <a:xfrm>
              <a:off x="4896" y="225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3806" name="Rectangle 14"/>
            <p:cNvSpPr>
              <a:spLocks noChangeArrowheads="1"/>
            </p:cNvSpPr>
            <p:nvPr/>
          </p:nvSpPr>
          <p:spPr bwMode="auto">
            <a:xfrm>
              <a:off x="4896" y="249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33807" name="Rectangle 15"/>
            <p:cNvSpPr>
              <a:spLocks noChangeArrowheads="1"/>
            </p:cNvSpPr>
            <p:nvPr/>
          </p:nvSpPr>
          <p:spPr bwMode="auto">
            <a:xfrm>
              <a:off x="4896" y="273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33808" name="Rectangle 16"/>
            <p:cNvSpPr>
              <a:spLocks noChangeArrowheads="1"/>
            </p:cNvSpPr>
            <p:nvPr/>
          </p:nvSpPr>
          <p:spPr bwMode="auto">
            <a:xfrm>
              <a:off x="4896" y="2976"/>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33809" name="Text Box 17"/>
          <p:cNvSpPr txBox="1">
            <a:spLocks noChangeArrowheads="1"/>
          </p:cNvSpPr>
          <p:nvPr/>
        </p:nvSpPr>
        <p:spPr bwMode="auto">
          <a:xfrm>
            <a:off x="6400800" y="3810000"/>
            <a:ext cx="1066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missile body radius genes</a:t>
            </a:r>
          </a:p>
        </p:txBody>
      </p:sp>
      <p:sp>
        <p:nvSpPr>
          <p:cNvPr id="33810" name="AutoShape 18"/>
          <p:cNvSpPr>
            <a:spLocks/>
          </p:cNvSpPr>
          <p:nvPr/>
        </p:nvSpPr>
        <p:spPr bwMode="auto">
          <a:xfrm>
            <a:off x="5791200" y="3810000"/>
            <a:ext cx="381000" cy="1524000"/>
          </a:xfrm>
          <a:prstGeom prst="righ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7" name="Text Box 25"/>
          <p:cNvSpPr txBox="1">
            <a:spLocks noChangeArrowheads="1"/>
          </p:cNvSpPr>
          <p:nvPr/>
        </p:nvSpPr>
        <p:spPr bwMode="auto">
          <a:xfrm>
            <a:off x="304800" y="12954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Bio Nomenclature</a:t>
            </a:r>
            <a:r>
              <a:rPr lang="en-US" altLang="en-US"/>
              <a:t>  </a:t>
            </a:r>
            <a:r>
              <a:rPr lang="en-US" altLang="en-US">
                <a:solidFill>
                  <a:schemeClr val="hlink"/>
                </a:solidFill>
              </a:rPr>
              <a:t>|  </a:t>
            </a:r>
            <a:r>
              <a:rPr lang="en-US" altLang="en-US"/>
              <a:t>GA Nomenclature</a:t>
            </a:r>
          </a:p>
        </p:txBody>
      </p:sp>
      <p:grpSp>
        <p:nvGrpSpPr>
          <p:cNvPr id="33818" name="Group 26"/>
          <p:cNvGrpSpPr>
            <a:grpSpLocks/>
          </p:cNvGrpSpPr>
          <p:nvPr/>
        </p:nvGrpSpPr>
        <p:grpSpPr bwMode="auto">
          <a:xfrm>
            <a:off x="304800" y="1981200"/>
            <a:ext cx="4191000" cy="4495800"/>
            <a:chOff x="2928" y="1248"/>
            <a:chExt cx="2640" cy="2832"/>
          </a:xfrm>
        </p:grpSpPr>
        <p:sp>
          <p:nvSpPr>
            <p:cNvPr id="33819" name="Rectangle 27"/>
            <p:cNvSpPr>
              <a:spLocks noChangeArrowheads="1"/>
            </p:cNvSpPr>
            <p:nvPr/>
          </p:nvSpPr>
          <p:spPr bwMode="auto">
            <a:xfrm>
              <a:off x="2928" y="1248"/>
              <a:ext cx="2640" cy="28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820" name="Group 28"/>
            <p:cNvGrpSpPr>
              <a:grpSpLocks/>
            </p:cNvGrpSpPr>
            <p:nvPr/>
          </p:nvGrpSpPr>
          <p:grpSpPr bwMode="auto">
            <a:xfrm>
              <a:off x="2976" y="1290"/>
              <a:ext cx="2496" cy="2406"/>
              <a:chOff x="2976" y="1290"/>
              <a:chExt cx="2496" cy="2406"/>
            </a:xfrm>
          </p:grpSpPr>
          <p:sp>
            <p:nvSpPr>
              <p:cNvPr id="33821" name="Text Box 29"/>
              <p:cNvSpPr txBox="1">
                <a:spLocks noChangeArrowheads="1"/>
              </p:cNvSpPr>
              <p:nvPr/>
            </p:nvSpPr>
            <p:spPr bwMode="auto">
              <a:xfrm>
                <a:off x="3216" y="3408"/>
                <a:ext cx="11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melanin gene</a:t>
                </a:r>
              </a:p>
            </p:txBody>
          </p:sp>
          <p:pic>
            <p:nvPicPr>
              <p:cNvPr id="33822" name="Picture 30" descr="DNA_chrom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90"/>
                <a:ext cx="1596" cy="1734"/>
              </a:xfrm>
              <a:prstGeom prst="rect">
                <a:avLst/>
              </a:prstGeom>
              <a:solidFill>
                <a:schemeClr val="bg1"/>
              </a:solidFill>
            </p:spPr>
          </p:pic>
          <p:sp>
            <p:nvSpPr>
              <p:cNvPr id="33823" name="AutoShape 31"/>
              <p:cNvSpPr>
                <a:spLocks/>
              </p:cNvSpPr>
              <p:nvPr/>
            </p:nvSpPr>
            <p:spPr bwMode="auto">
              <a:xfrm rot="-1963683">
                <a:off x="3120" y="2064"/>
                <a:ext cx="96" cy="288"/>
              </a:xfrm>
              <a:prstGeom prst="leftBrace">
                <a:avLst>
                  <a:gd name="adj1" fmla="val 25000"/>
                  <a:gd name="adj2" fmla="val 50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4" name="Line 32"/>
              <p:cNvSpPr>
                <a:spLocks noChangeShapeType="1"/>
              </p:cNvSpPr>
              <p:nvPr/>
            </p:nvSpPr>
            <p:spPr bwMode="auto">
              <a:xfrm>
                <a:off x="3120" y="2256"/>
                <a:ext cx="144"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5" name="AutoShape 33"/>
              <p:cNvSpPr>
                <a:spLocks/>
              </p:cNvSpPr>
              <p:nvPr/>
            </p:nvSpPr>
            <p:spPr bwMode="auto">
              <a:xfrm rot="-2134501">
                <a:off x="3648" y="1632"/>
                <a:ext cx="144" cy="1248"/>
              </a:xfrm>
              <a:prstGeom prst="rightBrace">
                <a:avLst>
                  <a:gd name="adj1" fmla="val 72222"/>
                  <a:gd name="adj2" fmla="val 50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6" name="Text Box 34"/>
              <p:cNvSpPr txBox="1">
                <a:spLocks noChangeArrowheads="1"/>
              </p:cNvSpPr>
              <p:nvPr/>
            </p:nvSpPr>
            <p:spPr bwMode="auto">
              <a:xfrm>
                <a:off x="4464" y="2669"/>
                <a:ext cx="1008" cy="5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skin color genes</a:t>
                </a:r>
              </a:p>
            </p:txBody>
          </p:sp>
          <p:sp>
            <p:nvSpPr>
              <p:cNvPr id="33827" name="Line 35"/>
              <p:cNvSpPr>
                <a:spLocks noChangeShapeType="1"/>
              </p:cNvSpPr>
              <p:nvPr/>
            </p:nvSpPr>
            <p:spPr bwMode="auto">
              <a:xfrm>
                <a:off x="3792" y="2208"/>
                <a:ext cx="864"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3818"/>
                                        </p:tgtEl>
                                        <p:attrNameLst>
                                          <p:attrName>style.visibility</p:attrName>
                                        </p:attrNameLst>
                                      </p:cBhvr>
                                      <p:to>
                                        <p:strVal val="visible"/>
                                      </p:to>
                                    </p:set>
                                    <p:animEffect transition="in" filter="box(out)">
                                      <p:cBhvr>
                                        <p:cTn id="7" dur="500"/>
                                        <p:tgtEl>
                                          <p:spTgt spid="33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altLang="en-US"/>
              <a:t>Genetic Algorithms - Mike Lensi</a:t>
            </a:r>
          </a:p>
        </p:txBody>
      </p:sp>
      <p:sp>
        <p:nvSpPr>
          <p:cNvPr id="5" name="Slide Number Placeholder 5"/>
          <p:cNvSpPr>
            <a:spLocks noGrp="1"/>
          </p:cNvSpPr>
          <p:nvPr>
            <p:ph type="sldNum" sz="quarter" idx="11"/>
          </p:nvPr>
        </p:nvSpPr>
        <p:spPr/>
        <p:txBody>
          <a:bodyPr/>
          <a:lstStyle/>
          <a:p>
            <a:fld id="{30726A93-973C-4403-ACFD-F9F38405EBF4}" type="slidenum">
              <a:rPr lang="en-US" altLang="en-US"/>
              <a:pPr/>
              <a:t>2</a:t>
            </a:fld>
            <a:endParaRPr lang="en-US" altLang="en-US"/>
          </a:p>
        </p:txBody>
      </p:sp>
      <p:sp>
        <p:nvSpPr>
          <p:cNvPr id="17410" name="Rectangle 2"/>
          <p:cNvSpPr>
            <a:spLocks noGrp="1" noChangeArrowheads="1"/>
          </p:cNvSpPr>
          <p:nvPr>
            <p:ph type="title"/>
          </p:nvPr>
        </p:nvSpPr>
        <p:spPr/>
        <p:txBody>
          <a:bodyPr/>
          <a:lstStyle/>
          <a:p>
            <a:r>
              <a:rPr lang="en-US" altLang="en-US"/>
              <a:t>Presentation Outline</a:t>
            </a:r>
          </a:p>
        </p:txBody>
      </p:sp>
      <p:sp>
        <p:nvSpPr>
          <p:cNvPr id="17411" name="Rectangle 3"/>
          <p:cNvSpPr>
            <a:spLocks noGrp="1" noChangeArrowheads="1"/>
          </p:cNvSpPr>
          <p:nvPr>
            <p:ph type="body" sz="half" idx="1"/>
          </p:nvPr>
        </p:nvSpPr>
        <p:spPr>
          <a:xfrm>
            <a:off x="304800" y="1981200"/>
            <a:ext cx="8534400" cy="4495800"/>
          </a:xfrm>
          <a:ln>
            <a:noFill/>
          </a:ln>
          <a:extLs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2800" dirty="0" smtClean="0"/>
              <a:t>Example Problem</a:t>
            </a:r>
          </a:p>
          <a:p>
            <a:r>
              <a:rPr lang="en-US" altLang="en-US" sz="2800" dirty="0" smtClean="0"/>
              <a:t>What </a:t>
            </a:r>
            <a:r>
              <a:rPr lang="en-US" altLang="en-US" sz="2800" dirty="0"/>
              <a:t>is a GA?</a:t>
            </a:r>
          </a:p>
          <a:p>
            <a:r>
              <a:rPr lang="en-US" altLang="en-US" sz="2800" dirty="0"/>
              <a:t>Genetics 101</a:t>
            </a:r>
          </a:p>
          <a:p>
            <a:r>
              <a:rPr lang="en-US" altLang="en-US" sz="2800" dirty="0"/>
              <a:t>The “Genetics” in Genetic Algorithm</a:t>
            </a:r>
          </a:p>
          <a:p>
            <a:r>
              <a:rPr lang="en-US" altLang="en-US" sz="2800" dirty="0"/>
              <a:t>The “Algorithm” in Genetic Algorithm</a:t>
            </a:r>
          </a:p>
          <a:p>
            <a:pPr lvl="1"/>
            <a:r>
              <a:rPr lang="en-US" altLang="en-US" sz="2400" dirty="0"/>
              <a:t>The </a:t>
            </a:r>
            <a:r>
              <a:rPr lang="en-US" altLang="en-US" sz="2400" dirty="0" err="1"/>
              <a:t>inVEETro</a:t>
            </a:r>
            <a:r>
              <a:rPr lang="en-US" altLang="en-US" sz="2400" dirty="0"/>
              <a:t> Global Optimizer</a:t>
            </a:r>
          </a:p>
          <a:p>
            <a:r>
              <a:rPr lang="en-US" altLang="en-US" sz="2800" dirty="0"/>
              <a:t>Closing Remarks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altLang="en-US"/>
              <a:t>Genetic Algorithms - Mike Lensi</a:t>
            </a:r>
          </a:p>
        </p:txBody>
      </p:sp>
      <p:sp>
        <p:nvSpPr>
          <p:cNvPr id="5" name="Slide Number Placeholder 5"/>
          <p:cNvSpPr>
            <a:spLocks noGrp="1"/>
          </p:cNvSpPr>
          <p:nvPr>
            <p:ph type="sldNum" sz="quarter" idx="11"/>
          </p:nvPr>
        </p:nvSpPr>
        <p:spPr/>
        <p:txBody>
          <a:bodyPr/>
          <a:lstStyle/>
          <a:p>
            <a:fld id="{EAC26FFE-ADE9-4207-902A-5D3025B125C0}" type="slidenum">
              <a:rPr lang="en-US" altLang="en-US"/>
              <a:pPr/>
              <a:t>20</a:t>
            </a:fld>
            <a:endParaRPr lang="en-US" altLang="en-US"/>
          </a:p>
        </p:txBody>
      </p:sp>
      <p:sp>
        <p:nvSpPr>
          <p:cNvPr id="23554" name="Rectangle 2"/>
          <p:cNvSpPr>
            <a:spLocks noGrp="1" noChangeArrowheads="1"/>
          </p:cNvSpPr>
          <p:nvPr>
            <p:ph type="title"/>
          </p:nvPr>
        </p:nvSpPr>
        <p:spPr/>
        <p:txBody>
          <a:bodyPr/>
          <a:lstStyle/>
          <a:p>
            <a:r>
              <a:rPr lang="en-US" altLang="en-US"/>
              <a:t>Presentation Outline</a:t>
            </a:r>
          </a:p>
        </p:txBody>
      </p:sp>
      <p:sp>
        <p:nvSpPr>
          <p:cNvPr id="23555" name="Rectangle 3"/>
          <p:cNvSpPr>
            <a:spLocks noGrp="1" noChangeArrowheads="1"/>
          </p:cNvSpPr>
          <p:nvPr>
            <p:ph type="body" sz="half" idx="1"/>
          </p:nvPr>
        </p:nvSpPr>
        <p:spPr>
          <a:xfrm>
            <a:off x="304800" y="1981200"/>
            <a:ext cx="8534400" cy="4495800"/>
          </a:xfrm>
          <a:ln>
            <a:noFill/>
          </a:ln>
          <a:extLs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2800">
                <a:solidFill>
                  <a:schemeClr val="hlink"/>
                </a:solidFill>
              </a:rPr>
              <a:t>What is a GA?</a:t>
            </a:r>
          </a:p>
          <a:p>
            <a:r>
              <a:rPr lang="en-US" altLang="en-US" sz="2800">
                <a:solidFill>
                  <a:schemeClr val="hlink"/>
                </a:solidFill>
              </a:rPr>
              <a:t>Genetics 101</a:t>
            </a:r>
          </a:p>
          <a:p>
            <a:r>
              <a:rPr lang="en-US" altLang="en-US" sz="2800">
                <a:solidFill>
                  <a:schemeClr val="hlink"/>
                </a:solidFill>
              </a:rPr>
              <a:t>The “Genetics” in Genetic Algorithm</a:t>
            </a:r>
          </a:p>
          <a:p>
            <a:r>
              <a:rPr lang="en-US" altLang="en-US" sz="2800"/>
              <a:t>The “Algorithm” in Genetic Algorithm</a:t>
            </a:r>
          </a:p>
          <a:p>
            <a:pPr lvl="1"/>
            <a:r>
              <a:rPr lang="en-US" altLang="en-US" sz="2400"/>
              <a:t>The inVEETro Global Optimizer</a:t>
            </a:r>
            <a:endParaRPr lang="en-US" altLang="en-US" sz="2400">
              <a:solidFill>
                <a:schemeClr val="hlink"/>
              </a:solidFill>
            </a:endParaRPr>
          </a:p>
          <a:p>
            <a:r>
              <a:rPr lang="en-US" altLang="en-US" sz="2800">
                <a:solidFill>
                  <a:schemeClr val="hlink"/>
                </a:solidFill>
              </a:rPr>
              <a:t>Closing Remarks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ooter Placeholder 4"/>
          <p:cNvSpPr>
            <a:spLocks noGrp="1"/>
          </p:cNvSpPr>
          <p:nvPr>
            <p:ph type="ftr" sz="quarter" idx="10"/>
          </p:nvPr>
        </p:nvSpPr>
        <p:spPr/>
        <p:txBody>
          <a:bodyPr/>
          <a:lstStyle/>
          <a:p>
            <a:r>
              <a:rPr lang="en-US" altLang="en-US"/>
              <a:t>Genetic Algorithms - Mike Lensi</a:t>
            </a:r>
          </a:p>
        </p:txBody>
      </p:sp>
      <p:sp>
        <p:nvSpPr>
          <p:cNvPr id="191" name="Slide Number Placeholder 5"/>
          <p:cNvSpPr>
            <a:spLocks noGrp="1"/>
          </p:cNvSpPr>
          <p:nvPr>
            <p:ph type="sldNum" sz="quarter" idx="11"/>
          </p:nvPr>
        </p:nvSpPr>
        <p:spPr/>
        <p:txBody>
          <a:bodyPr/>
          <a:lstStyle/>
          <a:p>
            <a:fld id="{33CF4C4A-D0C9-4550-AB4B-E632347BB603}" type="slidenum">
              <a:rPr lang="en-US" altLang="en-US"/>
              <a:pPr/>
              <a:t>21</a:t>
            </a:fld>
            <a:endParaRPr lang="en-US" altLang="en-US"/>
          </a:p>
        </p:txBody>
      </p:sp>
      <p:sp>
        <p:nvSpPr>
          <p:cNvPr id="24578" name="Rectangle 2"/>
          <p:cNvSpPr>
            <a:spLocks noGrp="1" noChangeArrowheads="1"/>
          </p:cNvSpPr>
          <p:nvPr>
            <p:ph type="title"/>
          </p:nvPr>
        </p:nvSpPr>
        <p:spPr/>
        <p:txBody>
          <a:bodyPr/>
          <a:lstStyle/>
          <a:p>
            <a:r>
              <a:rPr lang="en-US" altLang="en-US"/>
              <a:t>The “Algorithm” in GA</a:t>
            </a:r>
          </a:p>
        </p:txBody>
      </p:sp>
      <p:sp>
        <p:nvSpPr>
          <p:cNvPr id="24579" name="Rectangle 3"/>
          <p:cNvSpPr>
            <a:spLocks noChangeArrowheads="1"/>
          </p:cNvSpPr>
          <p:nvPr/>
        </p:nvSpPr>
        <p:spPr bwMode="auto">
          <a:xfrm>
            <a:off x="304800" y="1981200"/>
            <a:ext cx="8534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0"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Initialize  |  Decode  |  Evaluate Fitness  |  Select Survivors  |  Mating</a:t>
            </a:r>
          </a:p>
        </p:txBody>
      </p:sp>
      <p:sp>
        <p:nvSpPr>
          <p:cNvPr id="24601" name="Rectangle 25"/>
          <p:cNvSpPr>
            <a:spLocks noChangeArrowheads="1"/>
          </p:cNvSpPr>
          <p:nvPr/>
        </p:nvSpPr>
        <p:spPr bwMode="auto">
          <a:xfrm>
            <a:off x="4572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Initialize</a:t>
            </a:r>
          </a:p>
          <a:p>
            <a:r>
              <a:rPr lang="en-US" altLang="en-US"/>
              <a:t>population</a:t>
            </a:r>
          </a:p>
        </p:txBody>
      </p:sp>
      <p:sp>
        <p:nvSpPr>
          <p:cNvPr id="24602" name="Rectangle 26"/>
          <p:cNvSpPr>
            <a:spLocks noChangeArrowheads="1"/>
          </p:cNvSpPr>
          <p:nvPr/>
        </p:nvSpPr>
        <p:spPr bwMode="auto">
          <a:xfrm>
            <a:off x="2209800" y="45720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Decode</a:t>
            </a:r>
          </a:p>
          <a:p>
            <a:r>
              <a:rPr lang="en-US" altLang="en-US"/>
              <a:t>population</a:t>
            </a:r>
          </a:p>
        </p:txBody>
      </p:sp>
      <p:sp>
        <p:nvSpPr>
          <p:cNvPr id="24603" name="Rectangle 27"/>
          <p:cNvSpPr>
            <a:spLocks noChangeArrowheads="1"/>
          </p:cNvSpPr>
          <p:nvPr/>
        </p:nvSpPr>
        <p:spPr bwMode="auto">
          <a:xfrm>
            <a:off x="4191000" y="45720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Evaluate</a:t>
            </a:r>
          </a:p>
          <a:p>
            <a:r>
              <a:rPr lang="en-US" altLang="en-US"/>
              <a:t>fitness</a:t>
            </a:r>
          </a:p>
        </p:txBody>
      </p:sp>
      <p:sp>
        <p:nvSpPr>
          <p:cNvPr id="24604" name="Rectangle 28"/>
          <p:cNvSpPr>
            <a:spLocks noChangeArrowheads="1"/>
          </p:cNvSpPr>
          <p:nvPr/>
        </p:nvSpPr>
        <p:spPr bwMode="auto">
          <a:xfrm>
            <a:off x="52578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Select</a:t>
            </a:r>
          </a:p>
          <a:p>
            <a:r>
              <a:rPr lang="en-US" altLang="en-US"/>
              <a:t>survivors</a:t>
            </a:r>
          </a:p>
        </p:txBody>
      </p:sp>
      <p:sp>
        <p:nvSpPr>
          <p:cNvPr id="24605" name="Rectangle 29"/>
          <p:cNvSpPr>
            <a:spLocks noChangeArrowheads="1"/>
          </p:cNvSpPr>
          <p:nvPr/>
        </p:nvSpPr>
        <p:spPr bwMode="auto">
          <a:xfrm>
            <a:off x="73914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Mating</a:t>
            </a:r>
          </a:p>
        </p:txBody>
      </p:sp>
      <p:sp>
        <p:nvSpPr>
          <p:cNvPr id="24606" name="Rectangle 30"/>
          <p:cNvSpPr>
            <a:spLocks noChangeArrowheads="1"/>
          </p:cNvSpPr>
          <p:nvPr/>
        </p:nvSpPr>
        <p:spPr bwMode="auto">
          <a:xfrm>
            <a:off x="2209800" y="2133600"/>
            <a:ext cx="1371600" cy="838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hlink"/>
                </a:solidFill>
              </a:rPr>
              <a:t>Save to</a:t>
            </a:r>
          </a:p>
          <a:p>
            <a:r>
              <a:rPr lang="en-US" altLang="en-US">
                <a:solidFill>
                  <a:schemeClr val="hlink"/>
                </a:solidFill>
              </a:rPr>
              <a:t>history</a:t>
            </a:r>
            <a:endParaRPr lang="en-US" altLang="en-US"/>
          </a:p>
        </p:txBody>
      </p:sp>
      <p:sp>
        <p:nvSpPr>
          <p:cNvPr id="24607" name="Rectangle 31"/>
          <p:cNvSpPr>
            <a:spLocks noChangeArrowheads="1"/>
          </p:cNvSpPr>
          <p:nvPr/>
        </p:nvSpPr>
        <p:spPr bwMode="auto">
          <a:xfrm>
            <a:off x="5257800" y="2133600"/>
            <a:ext cx="1371600" cy="838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hlink"/>
                </a:solidFill>
              </a:rPr>
              <a:t>Calculate</a:t>
            </a:r>
          </a:p>
          <a:p>
            <a:r>
              <a:rPr lang="en-US" altLang="en-US">
                <a:solidFill>
                  <a:schemeClr val="hlink"/>
                </a:solidFill>
              </a:rPr>
              <a:t>statistics</a:t>
            </a:r>
          </a:p>
        </p:txBody>
      </p:sp>
      <p:sp>
        <p:nvSpPr>
          <p:cNvPr id="24608" name="Line 32"/>
          <p:cNvSpPr>
            <a:spLocks noChangeShapeType="1"/>
          </p:cNvSpPr>
          <p:nvPr/>
        </p:nvSpPr>
        <p:spPr bwMode="auto">
          <a:xfrm>
            <a:off x="1828800" y="3657600"/>
            <a:ext cx="3429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09" name="Line 33"/>
          <p:cNvSpPr>
            <a:spLocks noChangeShapeType="1"/>
          </p:cNvSpPr>
          <p:nvPr/>
        </p:nvSpPr>
        <p:spPr bwMode="auto">
          <a:xfrm>
            <a:off x="6629400" y="36576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0" name="Line 34"/>
          <p:cNvSpPr>
            <a:spLocks noChangeShapeType="1"/>
          </p:cNvSpPr>
          <p:nvPr/>
        </p:nvSpPr>
        <p:spPr bwMode="auto">
          <a:xfrm>
            <a:off x="3581400" y="49530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1" name="Line 35"/>
          <p:cNvSpPr>
            <a:spLocks noChangeShapeType="1"/>
          </p:cNvSpPr>
          <p:nvPr/>
        </p:nvSpPr>
        <p:spPr bwMode="auto">
          <a:xfrm flipV="1">
            <a:off x="2895600" y="2971800"/>
            <a:ext cx="0" cy="685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2" name="Line 36"/>
          <p:cNvSpPr>
            <a:spLocks noChangeShapeType="1"/>
          </p:cNvSpPr>
          <p:nvPr/>
        </p:nvSpPr>
        <p:spPr bwMode="auto">
          <a:xfrm>
            <a:off x="2895600" y="36576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3" name="Line 37"/>
          <p:cNvSpPr>
            <a:spLocks noChangeShapeType="1"/>
          </p:cNvSpPr>
          <p:nvPr/>
        </p:nvSpPr>
        <p:spPr bwMode="auto">
          <a:xfrm flipV="1">
            <a:off x="5943600" y="41148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4" name="Line 38"/>
          <p:cNvSpPr>
            <a:spLocks noChangeShapeType="1"/>
          </p:cNvSpPr>
          <p:nvPr/>
        </p:nvSpPr>
        <p:spPr bwMode="auto">
          <a:xfrm flipV="1">
            <a:off x="1981200" y="3657600"/>
            <a:ext cx="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5" name="Line 39"/>
          <p:cNvSpPr>
            <a:spLocks noChangeShapeType="1"/>
          </p:cNvSpPr>
          <p:nvPr/>
        </p:nvSpPr>
        <p:spPr bwMode="auto">
          <a:xfrm>
            <a:off x="1981200" y="5867400"/>
            <a:ext cx="609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6" name="Line 40"/>
          <p:cNvSpPr>
            <a:spLocks noChangeShapeType="1"/>
          </p:cNvSpPr>
          <p:nvPr/>
        </p:nvSpPr>
        <p:spPr bwMode="auto">
          <a:xfrm flipV="1">
            <a:off x="8077200" y="41148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7" name="Line 41"/>
          <p:cNvSpPr>
            <a:spLocks noChangeShapeType="1"/>
          </p:cNvSpPr>
          <p:nvPr/>
        </p:nvSpPr>
        <p:spPr bwMode="auto">
          <a:xfrm flipH="1">
            <a:off x="5562600" y="4953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19" name="Line 43"/>
          <p:cNvSpPr>
            <a:spLocks noChangeShapeType="1"/>
          </p:cNvSpPr>
          <p:nvPr/>
        </p:nvSpPr>
        <p:spPr bwMode="auto">
          <a:xfrm flipV="1">
            <a:off x="5943600" y="2971800"/>
            <a:ext cx="0" cy="304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20" name="Line 44"/>
          <p:cNvSpPr>
            <a:spLocks noChangeShapeType="1"/>
          </p:cNvSpPr>
          <p:nvPr/>
        </p:nvSpPr>
        <p:spPr bwMode="auto">
          <a:xfrm>
            <a:off x="3581400" y="2514600"/>
            <a:ext cx="3048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21" name="Line 45"/>
          <p:cNvSpPr>
            <a:spLocks noChangeShapeType="1"/>
          </p:cNvSpPr>
          <p:nvPr/>
        </p:nvSpPr>
        <p:spPr bwMode="auto">
          <a:xfrm>
            <a:off x="6629400" y="2514600"/>
            <a:ext cx="3810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22" name="Text Box 46"/>
          <p:cNvSpPr txBox="1">
            <a:spLocks noChangeArrowheads="1"/>
          </p:cNvSpPr>
          <p:nvPr/>
        </p:nvSpPr>
        <p:spPr bwMode="auto">
          <a:xfrm>
            <a:off x="2286000" y="32766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X</a:t>
            </a:r>
          </a:p>
        </p:txBody>
      </p:sp>
      <p:sp>
        <p:nvSpPr>
          <p:cNvPr id="24623" name="Line 47"/>
          <p:cNvSpPr>
            <a:spLocks noChangeShapeType="1"/>
          </p:cNvSpPr>
          <p:nvPr/>
        </p:nvSpPr>
        <p:spPr bwMode="auto">
          <a:xfrm>
            <a:off x="1143000" y="28956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24" name="Text Box 48"/>
          <p:cNvSpPr txBox="1">
            <a:spLocks noChangeArrowheads="1"/>
          </p:cNvSpPr>
          <p:nvPr/>
        </p:nvSpPr>
        <p:spPr bwMode="auto">
          <a:xfrm>
            <a:off x="1004888" y="2438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P</a:t>
            </a:r>
          </a:p>
        </p:txBody>
      </p:sp>
      <p:sp>
        <p:nvSpPr>
          <p:cNvPr id="24625" name="Text Box 49"/>
          <p:cNvSpPr txBox="1">
            <a:spLocks noChangeArrowheads="1"/>
          </p:cNvSpPr>
          <p:nvPr/>
        </p:nvSpPr>
        <p:spPr bwMode="auto">
          <a:xfrm>
            <a:off x="3913188" y="22860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solidFill>
                  <a:schemeClr val="hlink"/>
                </a:solidFill>
              </a:rPr>
              <a:t>H</a:t>
            </a:r>
          </a:p>
        </p:txBody>
      </p:sp>
      <p:sp>
        <p:nvSpPr>
          <p:cNvPr id="24626" name="Text Box 50"/>
          <p:cNvSpPr txBox="1">
            <a:spLocks noChangeArrowheads="1"/>
          </p:cNvSpPr>
          <p:nvPr/>
        </p:nvSpPr>
        <p:spPr bwMode="auto">
          <a:xfrm>
            <a:off x="6996113" y="2247900"/>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solidFill>
                  <a:schemeClr val="hlink"/>
                </a:solidFill>
              </a:rPr>
              <a:t>GAdat, sol</a:t>
            </a:r>
            <a:endParaRPr lang="en-US" altLang="en-US"/>
          </a:p>
        </p:txBody>
      </p:sp>
      <p:sp>
        <p:nvSpPr>
          <p:cNvPr id="24627" name="Text Box 51"/>
          <p:cNvSpPr txBox="1">
            <a:spLocks noChangeArrowheads="1"/>
          </p:cNvSpPr>
          <p:nvPr/>
        </p:nvSpPr>
        <p:spPr bwMode="auto">
          <a:xfrm>
            <a:off x="3429000" y="411480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Xdec</a:t>
            </a:r>
          </a:p>
        </p:txBody>
      </p:sp>
      <p:sp>
        <p:nvSpPr>
          <p:cNvPr id="24628" name="Text Box 52"/>
          <p:cNvSpPr txBox="1">
            <a:spLocks noChangeArrowheads="1"/>
          </p:cNvSpPr>
          <p:nvPr/>
        </p:nvSpPr>
        <p:spPr bwMode="auto">
          <a:xfrm>
            <a:off x="6019800" y="4800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f</a:t>
            </a:r>
          </a:p>
        </p:txBody>
      </p:sp>
      <p:sp>
        <p:nvSpPr>
          <p:cNvPr id="24629" name="Text Box 53"/>
          <p:cNvSpPr txBox="1">
            <a:spLocks noChangeArrowheads="1"/>
          </p:cNvSpPr>
          <p:nvPr/>
        </p:nvSpPr>
        <p:spPr bwMode="auto">
          <a:xfrm>
            <a:off x="6858000" y="3276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S</a:t>
            </a:r>
          </a:p>
        </p:txBody>
      </p:sp>
      <p:sp>
        <p:nvSpPr>
          <p:cNvPr id="24630" name="Text Box 54"/>
          <p:cNvSpPr txBox="1">
            <a:spLocks noChangeArrowheads="1"/>
          </p:cNvSpPr>
          <p:nvPr/>
        </p:nvSpPr>
        <p:spPr bwMode="auto">
          <a:xfrm>
            <a:off x="304800" y="6172200"/>
            <a:ext cx="4121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sz="1400"/>
              <a:t>Flow diagram for the inVEETro Global Optimizer v2.0</a:t>
            </a:r>
            <a:endParaRPr lang="en-US" altLang="en-US"/>
          </a:p>
        </p:txBody>
      </p:sp>
      <p:grpSp>
        <p:nvGrpSpPr>
          <p:cNvPr id="24633" name="Group 57"/>
          <p:cNvGrpSpPr>
            <a:grpSpLocks/>
          </p:cNvGrpSpPr>
          <p:nvPr/>
        </p:nvGrpSpPr>
        <p:grpSpPr bwMode="auto">
          <a:xfrm>
            <a:off x="1371600" y="2057400"/>
            <a:ext cx="3657600" cy="1752600"/>
            <a:chOff x="912" y="1296"/>
            <a:chExt cx="2304" cy="1104"/>
          </a:xfrm>
        </p:grpSpPr>
        <p:sp>
          <p:nvSpPr>
            <p:cNvPr id="24631" name="Rectangle 55"/>
            <p:cNvSpPr>
              <a:spLocks noChangeArrowheads="1"/>
            </p:cNvSpPr>
            <p:nvPr/>
          </p:nvSpPr>
          <p:spPr bwMode="auto">
            <a:xfrm>
              <a:off x="1392" y="1296"/>
              <a:ext cx="1824" cy="1104"/>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a:t>C</a:t>
              </a:r>
              <a:r>
                <a:rPr lang="en-US" altLang="en-US" baseline="-25000"/>
                <a:t>V</a:t>
              </a:r>
              <a:r>
                <a:rPr lang="en-US" altLang="en-US"/>
                <a:t> = [-6:2:6]</a:t>
              </a:r>
            </a:p>
            <a:p>
              <a:pPr algn="l"/>
              <a:r>
                <a:rPr lang="en-US" altLang="en-US"/>
                <a:t>C</a:t>
              </a:r>
              <a:r>
                <a:rPr lang="en-US" altLang="en-US" baseline="-25000"/>
                <a:t>A</a:t>
              </a:r>
              <a:r>
                <a:rPr lang="en-US" altLang="en-US"/>
                <a:t> = [0.3:0.1:1.0]</a:t>
              </a:r>
            </a:p>
            <a:p>
              <a:pPr algn="l"/>
              <a:r>
                <a:rPr lang="en-US" altLang="en-US"/>
                <a:t>C</a:t>
              </a:r>
              <a:r>
                <a:rPr lang="en-US" altLang="en-US" baseline="-25000"/>
                <a:t>V,A</a:t>
              </a:r>
              <a:r>
                <a:rPr lang="en-US" altLang="en-US"/>
                <a:t> = [-1.0:0.1:-0.3]</a:t>
              </a:r>
            </a:p>
            <a:p>
              <a:pPr algn="l"/>
              <a:r>
                <a:rPr lang="en-US" altLang="en-US"/>
                <a:t>C</a:t>
              </a:r>
              <a:r>
                <a:rPr lang="en-US" altLang="en-US" baseline="-25000"/>
                <a:t>T</a:t>
              </a:r>
              <a:r>
                <a:rPr lang="en-US" altLang="en-US"/>
                <a:t> = [-1:1:1]</a:t>
              </a:r>
            </a:p>
          </p:txBody>
        </p:sp>
        <p:sp>
          <p:nvSpPr>
            <p:cNvPr id="24632" name="Line 56"/>
            <p:cNvSpPr>
              <a:spLocks noChangeShapeType="1"/>
            </p:cNvSpPr>
            <p:nvPr/>
          </p:nvSpPr>
          <p:spPr bwMode="auto">
            <a:xfrm flipH="1">
              <a:off x="912" y="1680"/>
              <a:ext cx="480" cy="0"/>
            </a:xfrm>
            <a:prstGeom prst="line">
              <a:avLst/>
            </a:prstGeom>
            <a:noFill/>
            <a:ln w="38100">
              <a:solidFill>
                <a:srgbClr val="FF0000"/>
              </a:solidFill>
              <a:round/>
              <a:headEnd/>
              <a:tailEnd type="triangl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640" name="Group 64"/>
          <p:cNvGrpSpPr>
            <a:grpSpLocks/>
          </p:cNvGrpSpPr>
          <p:nvPr/>
        </p:nvGrpSpPr>
        <p:grpSpPr bwMode="auto">
          <a:xfrm>
            <a:off x="4343400" y="3733800"/>
            <a:ext cx="4419600" cy="1752600"/>
            <a:chOff x="2688" y="2352"/>
            <a:chExt cx="2784" cy="1104"/>
          </a:xfrm>
        </p:grpSpPr>
        <p:sp>
          <p:nvSpPr>
            <p:cNvPr id="24635" name="Rectangle 59"/>
            <p:cNvSpPr>
              <a:spLocks noChangeArrowheads="1"/>
            </p:cNvSpPr>
            <p:nvPr/>
          </p:nvSpPr>
          <p:spPr bwMode="auto">
            <a:xfrm>
              <a:off x="3168" y="2352"/>
              <a:ext cx="2304" cy="1104"/>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a:t>-2	-6	4	…</a:t>
              </a:r>
            </a:p>
            <a:p>
              <a:pPr algn="l"/>
              <a:r>
                <a:rPr lang="en-US" altLang="en-US"/>
                <a:t>0.3	0.4	1.0	…</a:t>
              </a:r>
            </a:p>
            <a:p>
              <a:pPr algn="l"/>
              <a:r>
                <a:rPr lang="en-US" altLang="en-US"/>
                <a:t>-0.7	-0.9	-0.5	…</a:t>
              </a:r>
            </a:p>
            <a:p>
              <a:pPr algn="l"/>
              <a:r>
                <a:rPr lang="en-US" altLang="en-US"/>
                <a:t>0	0	1	...</a:t>
              </a:r>
            </a:p>
          </p:txBody>
        </p:sp>
        <p:sp>
          <p:nvSpPr>
            <p:cNvPr id="24636" name="Line 60"/>
            <p:cNvSpPr>
              <a:spLocks noChangeShapeType="1"/>
            </p:cNvSpPr>
            <p:nvPr/>
          </p:nvSpPr>
          <p:spPr bwMode="auto">
            <a:xfrm flipH="1">
              <a:off x="2688" y="2736"/>
              <a:ext cx="480" cy="0"/>
            </a:xfrm>
            <a:prstGeom prst="line">
              <a:avLst/>
            </a:prstGeom>
            <a:noFill/>
            <a:ln w="38100">
              <a:solidFill>
                <a:srgbClr val="FF0000"/>
              </a:solidFill>
              <a:round/>
              <a:headEnd/>
              <a:tailEnd type="triangl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37" name="Line 61"/>
            <p:cNvSpPr>
              <a:spLocks noChangeShapeType="1"/>
            </p:cNvSpPr>
            <p:nvPr/>
          </p:nvSpPr>
          <p:spPr bwMode="auto">
            <a:xfrm>
              <a:off x="3648" y="244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38" name="Line 62"/>
            <p:cNvSpPr>
              <a:spLocks noChangeShapeType="1"/>
            </p:cNvSpPr>
            <p:nvPr/>
          </p:nvSpPr>
          <p:spPr bwMode="auto">
            <a:xfrm>
              <a:off x="4272" y="244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39" name="Line 63"/>
            <p:cNvSpPr>
              <a:spLocks noChangeShapeType="1"/>
            </p:cNvSpPr>
            <p:nvPr/>
          </p:nvSpPr>
          <p:spPr bwMode="auto">
            <a:xfrm>
              <a:off x="4848" y="244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690" name="Group 114"/>
          <p:cNvGrpSpPr>
            <a:grpSpLocks/>
          </p:cNvGrpSpPr>
          <p:nvPr/>
        </p:nvGrpSpPr>
        <p:grpSpPr bwMode="auto">
          <a:xfrm>
            <a:off x="2743200" y="1524000"/>
            <a:ext cx="4419600" cy="4648200"/>
            <a:chOff x="1728" y="960"/>
            <a:chExt cx="2784" cy="2928"/>
          </a:xfrm>
        </p:grpSpPr>
        <p:sp>
          <p:nvSpPr>
            <p:cNvPr id="24642" name="Rectangle 66"/>
            <p:cNvSpPr>
              <a:spLocks noChangeArrowheads="1"/>
            </p:cNvSpPr>
            <p:nvPr/>
          </p:nvSpPr>
          <p:spPr bwMode="auto">
            <a:xfrm>
              <a:off x="2208" y="960"/>
              <a:ext cx="2304" cy="2928"/>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24643" name="Line 67"/>
            <p:cNvSpPr>
              <a:spLocks noChangeShapeType="1"/>
            </p:cNvSpPr>
            <p:nvPr/>
          </p:nvSpPr>
          <p:spPr bwMode="auto">
            <a:xfrm flipH="1">
              <a:off x="1728" y="2208"/>
              <a:ext cx="480" cy="0"/>
            </a:xfrm>
            <a:prstGeom prst="line">
              <a:avLst/>
            </a:prstGeom>
            <a:noFill/>
            <a:ln w="38100">
              <a:solidFill>
                <a:srgbClr val="FF0000"/>
              </a:solidFill>
              <a:round/>
              <a:headEnd/>
              <a:tailEnd type="triangl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659" name="Group 83"/>
            <p:cNvGrpSpPr>
              <a:grpSpLocks/>
            </p:cNvGrpSpPr>
            <p:nvPr/>
          </p:nvGrpSpPr>
          <p:grpSpPr bwMode="auto">
            <a:xfrm>
              <a:off x="2352" y="1104"/>
              <a:ext cx="288" cy="2640"/>
              <a:chOff x="2352" y="1152"/>
              <a:chExt cx="288" cy="2640"/>
            </a:xfrm>
          </p:grpSpPr>
          <p:sp>
            <p:nvSpPr>
              <p:cNvPr id="24648" name="Rectangle 72"/>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49" name="Rectangle 73"/>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0" name="Rectangle 74"/>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51" name="Rectangle 75"/>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2" name="Rectangle 76"/>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3" name="Rectangle 77"/>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54" name="Rectangle 78"/>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55" name="Rectangle 79"/>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6" name="Rectangle 80"/>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7" name="Rectangle 81"/>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58" name="Rectangle 82"/>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24672" name="Group 96"/>
            <p:cNvGrpSpPr>
              <a:grpSpLocks/>
            </p:cNvGrpSpPr>
            <p:nvPr/>
          </p:nvGrpSpPr>
          <p:grpSpPr bwMode="auto">
            <a:xfrm>
              <a:off x="3312" y="1104"/>
              <a:ext cx="288" cy="2640"/>
              <a:chOff x="2352" y="1152"/>
              <a:chExt cx="288" cy="2640"/>
            </a:xfrm>
          </p:grpSpPr>
          <p:sp>
            <p:nvSpPr>
              <p:cNvPr id="24673" name="Rectangle 97"/>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74" name="Rectangle 98"/>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75" name="Rectangle 99"/>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76" name="Rectangle 100"/>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77" name="Rectangle 101"/>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78" name="Rectangle 102"/>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79" name="Rectangle 103"/>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80" name="Rectangle 104"/>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81" name="Rectangle 105"/>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82" name="Rectangle 106"/>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83" name="Rectangle 107"/>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grpSp>
        <p:sp>
          <p:nvSpPr>
            <p:cNvPr id="24684" name="Text Box 108"/>
            <p:cNvSpPr txBox="1">
              <a:spLocks noChangeArrowheads="1"/>
            </p:cNvSpPr>
            <p:nvPr/>
          </p:nvSpPr>
          <p:spPr bwMode="auto">
            <a:xfrm>
              <a:off x="3902" y="2304"/>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a:t>
              </a:r>
            </a:p>
          </p:txBody>
        </p:sp>
        <p:grpSp>
          <p:nvGrpSpPr>
            <p:cNvPr id="24689" name="Group 113"/>
            <p:cNvGrpSpPr>
              <a:grpSpLocks/>
            </p:cNvGrpSpPr>
            <p:nvPr/>
          </p:nvGrpSpPr>
          <p:grpSpPr bwMode="auto">
            <a:xfrm>
              <a:off x="2832" y="1104"/>
              <a:ext cx="288" cy="2640"/>
              <a:chOff x="-2064" y="1152"/>
              <a:chExt cx="288" cy="2640"/>
            </a:xfrm>
          </p:grpSpPr>
          <p:grpSp>
            <p:nvGrpSpPr>
              <p:cNvPr id="24660" name="Group 84"/>
              <p:cNvGrpSpPr>
                <a:grpSpLocks/>
              </p:cNvGrpSpPr>
              <p:nvPr/>
            </p:nvGrpSpPr>
            <p:grpSpPr bwMode="auto">
              <a:xfrm>
                <a:off x="-2064" y="1152"/>
                <a:ext cx="288" cy="2640"/>
                <a:chOff x="2352" y="1152"/>
                <a:chExt cx="288" cy="2640"/>
              </a:xfrm>
            </p:grpSpPr>
            <p:sp>
              <p:nvSpPr>
                <p:cNvPr id="24661" name="Rectangle 85"/>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62" name="Rectangle 86"/>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63" name="Rectangle 87"/>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64" name="Rectangle 88"/>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65" name="Rectangle 89"/>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66" name="Rectangle 90"/>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67" name="Rectangle 91"/>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68" name="Rectangle 92"/>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69" name="Rectangle 93"/>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670" name="Rectangle 94"/>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671" name="Rectangle 95"/>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24685" name="Rectangle 109"/>
              <p:cNvSpPr>
                <a:spLocks noChangeArrowheads="1"/>
              </p:cNvSpPr>
              <p:nvPr/>
            </p:nvSpPr>
            <p:spPr bwMode="auto">
              <a:xfrm>
                <a:off x="-2064" y="1152"/>
                <a:ext cx="288" cy="72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86" name="Rectangle 110"/>
              <p:cNvSpPr>
                <a:spLocks noChangeArrowheads="1"/>
              </p:cNvSpPr>
              <p:nvPr/>
            </p:nvSpPr>
            <p:spPr bwMode="auto">
              <a:xfrm>
                <a:off x="-2064" y="1872"/>
                <a:ext cx="288" cy="720"/>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87" name="Rectangle 111"/>
              <p:cNvSpPr>
                <a:spLocks noChangeArrowheads="1"/>
              </p:cNvSpPr>
              <p:nvPr/>
            </p:nvSpPr>
            <p:spPr bwMode="auto">
              <a:xfrm>
                <a:off x="-2064" y="2592"/>
                <a:ext cx="288" cy="7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88" name="Rectangle 112"/>
              <p:cNvSpPr>
                <a:spLocks noChangeArrowheads="1"/>
              </p:cNvSpPr>
              <p:nvPr/>
            </p:nvSpPr>
            <p:spPr bwMode="auto">
              <a:xfrm>
                <a:off x="-2064" y="3312"/>
                <a:ext cx="288" cy="48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4691" name="Group 115"/>
          <p:cNvGrpSpPr>
            <a:grpSpLocks/>
          </p:cNvGrpSpPr>
          <p:nvPr/>
        </p:nvGrpSpPr>
        <p:grpSpPr bwMode="auto">
          <a:xfrm>
            <a:off x="1219200" y="4114800"/>
            <a:ext cx="4724400" cy="1752600"/>
            <a:chOff x="768" y="2592"/>
            <a:chExt cx="2976" cy="1104"/>
          </a:xfrm>
        </p:grpSpPr>
        <p:sp>
          <p:nvSpPr>
            <p:cNvPr id="24692" name="Rectangle 116"/>
            <p:cNvSpPr>
              <a:spLocks noChangeArrowheads="1"/>
            </p:cNvSpPr>
            <p:nvPr/>
          </p:nvSpPr>
          <p:spPr bwMode="auto">
            <a:xfrm>
              <a:off x="768" y="2592"/>
              <a:ext cx="2304" cy="1104"/>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a:t>.1	.09	.8	...</a:t>
              </a:r>
            </a:p>
          </p:txBody>
        </p:sp>
        <p:sp>
          <p:nvSpPr>
            <p:cNvPr id="24693" name="Line 117"/>
            <p:cNvSpPr>
              <a:spLocks noChangeShapeType="1"/>
            </p:cNvSpPr>
            <p:nvPr/>
          </p:nvSpPr>
          <p:spPr bwMode="auto">
            <a:xfrm flipH="1">
              <a:off x="3072" y="3168"/>
              <a:ext cx="672" cy="0"/>
            </a:xfrm>
            <a:prstGeom prst="line">
              <a:avLst/>
            </a:prstGeom>
            <a:noFill/>
            <a:ln w="38100">
              <a:solidFill>
                <a:srgbClr val="FF0000"/>
              </a:solidFill>
              <a:round/>
              <a:headEnd type="triangl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94" name="Line 118"/>
            <p:cNvSpPr>
              <a:spLocks noChangeShapeType="1"/>
            </p:cNvSpPr>
            <p:nvPr/>
          </p:nvSpPr>
          <p:spPr bwMode="auto">
            <a:xfrm>
              <a:off x="1248" y="268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95" name="Line 119"/>
            <p:cNvSpPr>
              <a:spLocks noChangeShapeType="1"/>
            </p:cNvSpPr>
            <p:nvPr/>
          </p:nvSpPr>
          <p:spPr bwMode="auto">
            <a:xfrm>
              <a:off x="1872" y="268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96" name="Line 120"/>
            <p:cNvSpPr>
              <a:spLocks noChangeShapeType="1"/>
            </p:cNvSpPr>
            <p:nvPr/>
          </p:nvSpPr>
          <p:spPr bwMode="auto">
            <a:xfrm>
              <a:off x="2448" y="268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697" name="Group 121"/>
          <p:cNvGrpSpPr>
            <a:grpSpLocks/>
          </p:cNvGrpSpPr>
          <p:nvPr/>
        </p:nvGrpSpPr>
        <p:grpSpPr bwMode="auto">
          <a:xfrm>
            <a:off x="2667000" y="1524000"/>
            <a:ext cx="4191000" cy="4648200"/>
            <a:chOff x="1680" y="960"/>
            <a:chExt cx="2640" cy="2928"/>
          </a:xfrm>
        </p:grpSpPr>
        <p:sp>
          <p:nvSpPr>
            <p:cNvPr id="24698" name="Rectangle 122"/>
            <p:cNvSpPr>
              <a:spLocks noChangeArrowheads="1"/>
            </p:cNvSpPr>
            <p:nvPr/>
          </p:nvSpPr>
          <p:spPr bwMode="auto">
            <a:xfrm>
              <a:off x="1680" y="960"/>
              <a:ext cx="2304" cy="2928"/>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24699" name="Line 123"/>
            <p:cNvSpPr>
              <a:spLocks noChangeShapeType="1"/>
            </p:cNvSpPr>
            <p:nvPr/>
          </p:nvSpPr>
          <p:spPr bwMode="auto">
            <a:xfrm flipH="1">
              <a:off x="3984" y="2208"/>
              <a:ext cx="336" cy="0"/>
            </a:xfrm>
            <a:prstGeom prst="line">
              <a:avLst/>
            </a:prstGeom>
            <a:noFill/>
            <a:ln w="38100">
              <a:solidFill>
                <a:srgbClr val="FF0000"/>
              </a:solidFill>
              <a:round/>
              <a:headEnd type="triangl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700" name="Group 124"/>
            <p:cNvGrpSpPr>
              <a:grpSpLocks/>
            </p:cNvGrpSpPr>
            <p:nvPr/>
          </p:nvGrpSpPr>
          <p:grpSpPr bwMode="auto">
            <a:xfrm>
              <a:off x="1824" y="1104"/>
              <a:ext cx="288" cy="2640"/>
              <a:chOff x="2352" y="1152"/>
              <a:chExt cx="288" cy="2640"/>
            </a:xfrm>
          </p:grpSpPr>
          <p:sp>
            <p:nvSpPr>
              <p:cNvPr id="24701" name="Rectangle 125"/>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02" name="Rectangle 126"/>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03" name="Rectangle 127"/>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04" name="Rectangle 128"/>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05" name="Rectangle 129"/>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06" name="Rectangle 130"/>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07" name="Rectangle 131"/>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08" name="Rectangle 132"/>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09" name="Rectangle 133"/>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0" name="Rectangle 134"/>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1" name="Rectangle 135"/>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24712" name="Group 136"/>
            <p:cNvGrpSpPr>
              <a:grpSpLocks/>
            </p:cNvGrpSpPr>
            <p:nvPr/>
          </p:nvGrpSpPr>
          <p:grpSpPr bwMode="auto">
            <a:xfrm>
              <a:off x="2784" y="1104"/>
              <a:ext cx="288" cy="2640"/>
              <a:chOff x="2352" y="1152"/>
              <a:chExt cx="288" cy="2640"/>
            </a:xfrm>
          </p:grpSpPr>
          <p:sp>
            <p:nvSpPr>
              <p:cNvPr id="24713" name="Rectangle 137"/>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4" name="Rectangle 138"/>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5" name="Rectangle 139"/>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16" name="Rectangle 140"/>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7" name="Rectangle 141"/>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18" name="Rectangle 142"/>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19" name="Rectangle 143"/>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20" name="Rectangle 144"/>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21" name="Rectangle 145"/>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22" name="Rectangle 146"/>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23" name="Rectangle 147"/>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grpSp>
        <p:sp>
          <p:nvSpPr>
            <p:cNvPr id="24724" name="Text Box 148"/>
            <p:cNvSpPr txBox="1">
              <a:spLocks noChangeArrowheads="1"/>
            </p:cNvSpPr>
            <p:nvPr/>
          </p:nvSpPr>
          <p:spPr bwMode="auto">
            <a:xfrm>
              <a:off x="3374" y="2304"/>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a:t>
              </a:r>
            </a:p>
          </p:txBody>
        </p:sp>
        <p:grpSp>
          <p:nvGrpSpPr>
            <p:cNvPr id="24725" name="Group 149"/>
            <p:cNvGrpSpPr>
              <a:grpSpLocks/>
            </p:cNvGrpSpPr>
            <p:nvPr/>
          </p:nvGrpSpPr>
          <p:grpSpPr bwMode="auto">
            <a:xfrm>
              <a:off x="2304" y="1104"/>
              <a:ext cx="288" cy="2640"/>
              <a:chOff x="2352" y="1152"/>
              <a:chExt cx="288" cy="2640"/>
            </a:xfrm>
          </p:grpSpPr>
          <p:sp>
            <p:nvSpPr>
              <p:cNvPr id="24726" name="Rectangle 150"/>
              <p:cNvSpPr>
                <a:spLocks noChangeArrowheads="1"/>
              </p:cNvSpPr>
              <p:nvPr/>
            </p:nvSpPr>
            <p:spPr bwMode="auto">
              <a:xfrm>
                <a:off x="2352" y="11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27" name="Rectangle 151"/>
              <p:cNvSpPr>
                <a:spLocks noChangeArrowheads="1"/>
              </p:cNvSpPr>
              <p:nvPr/>
            </p:nvSpPr>
            <p:spPr bwMode="auto">
              <a:xfrm>
                <a:off x="2352" y="13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28" name="Rectangle 152"/>
              <p:cNvSpPr>
                <a:spLocks noChangeArrowheads="1"/>
              </p:cNvSpPr>
              <p:nvPr/>
            </p:nvSpPr>
            <p:spPr bwMode="auto">
              <a:xfrm>
                <a:off x="2352" y="16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29" name="Rectangle 153"/>
              <p:cNvSpPr>
                <a:spLocks noChangeArrowheads="1"/>
              </p:cNvSpPr>
              <p:nvPr/>
            </p:nvSpPr>
            <p:spPr bwMode="auto">
              <a:xfrm>
                <a:off x="2352" y="18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30" name="Rectangle 154"/>
              <p:cNvSpPr>
                <a:spLocks noChangeArrowheads="1"/>
              </p:cNvSpPr>
              <p:nvPr/>
            </p:nvSpPr>
            <p:spPr bwMode="auto">
              <a:xfrm>
                <a:off x="2352" y="21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31" name="Rectangle 155"/>
              <p:cNvSpPr>
                <a:spLocks noChangeArrowheads="1"/>
              </p:cNvSpPr>
              <p:nvPr/>
            </p:nvSpPr>
            <p:spPr bwMode="auto">
              <a:xfrm>
                <a:off x="2352" y="23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32" name="Rectangle 156"/>
              <p:cNvSpPr>
                <a:spLocks noChangeArrowheads="1"/>
              </p:cNvSpPr>
              <p:nvPr/>
            </p:nvSpPr>
            <p:spPr bwMode="auto">
              <a:xfrm>
                <a:off x="2352" y="259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33" name="Rectangle 157"/>
              <p:cNvSpPr>
                <a:spLocks noChangeArrowheads="1"/>
              </p:cNvSpPr>
              <p:nvPr/>
            </p:nvSpPr>
            <p:spPr bwMode="auto">
              <a:xfrm>
                <a:off x="2352" y="283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34" name="Rectangle 158"/>
              <p:cNvSpPr>
                <a:spLocks noChangeArrowheads="1"/>
              </p:cNvSpPr>
              <p:nvPr/>
            </p:nvSpPr>
            <p:spPr bwMode="auto">
              <a:xfrm>
                <a:off x="2352" y="307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35" name="Rectangle 159"/>
              <p:cNvSpPr>
                <a:spLocks noChangeArrowheads="1"/>
              </p:cNvSpPr>
              <p:nvPr/>
            </p:nvSpPr>
            <p:spPr bwMode="auto">
              <a:xfrm>
                <a:off x="2352" y="331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36" name="Rectangle 160"/>
              <p:cNvSpPr>
                <a:spLocks noChangeArrowheads="1"/>
              </p:cNvSpPr>
              <p:nvPr/>
            </p:nvSpPr>
            <p:spPr bwMode="auto">
              <a:xfrm>
                <a:off x="2352" y="3552"/>
                <a:ext cx="288"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24737" name="Line 161"/>
            <p:cNvSpPr>
              <a:spLocks noChangeShapeType="1"/>
            </p:cNvSpPr>
            <p:nvPr/>
          </p:nvSpPr>
          <p:spPr bwMode="auto">
            <a:xfrm>
              <a:off x="2688" y="1056"/>
              <a:ext cx="432" cy="26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38" name="Line 162"/>
            <p:cNvSpPr>
              <a:spLocks noChangeShapeType="1"/>
            </p:cNvSpPr>
            <p:nvPr/>
          </p:nvSpPr>
          <p:spPr bwMode="auto">
            <a:xfrm flipH="1">
              <a:off x="2688" y="1056"/>
              <a:ext cx="432" cy="26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799" name="Group 223"/>
          <p:cNvGrpSpPr>
            <a:grpSpLocks/>
          </p:cNvGrpSpPr>
          <p:nvPr/>
        </p:nvGrpSpPr>
        <p:grpSpPr bwMode="auto">
          <a:xfrm>
            <a:off x="2667000" y="1524000"/>
            <a:ext cx="3657600" cy="4648200"/>
            <a:chOff x="1680" y="960"/>
            <a:chExt cx="2304" cy="2928"/>
          </a:xfrm>
        </p:grpSpPr>
        <p:sp>
          <p:nvSpPr>
            <p:cNvPr id="24740" name="Rectangle 164"/>
            <p:cNvSpPr>
              <a:spLocks noChangeArrowheads="1"/>
            </p:cNvSpPr>
            <p:nvPr/>
          </p:nvSpPr>
          <p:spPr bwMode="auto">
            <a:xfrm>
              <a:off x="1680" y="960"/>
              <a:ext cx="2304" cy="2928"/>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grpSp>
          <p:nvGrpSpPr>
            <p:cNvPr id="24796" name="Group 220"/>
            <p:cNvGrpSpPr>
              <a:grpSpLocks/>
            </p:cNvGrpSpPr>
            <p:nvPr/>
          </p:nvGrpSpPr>
          <p:grpSpPr bwMode="auto">
            <a:xfrm>
              <a:off x="1824" y="1104"/>
              <a:ext cx="288" cy="2640"/>
              <a:chOff x="1824" y="1104"/>
              <a:chExt cx="288" cy="2640"/>
            </a:xfrm>
          </p:grpSpPr>
          <p:sp>
            <p:nvSpPr>
              <p:cNvPr id="24743" name="Rectangle 167"/>
              <p:cNvSpPr>
                <a:spLocks noChangeArrowheads="1"/>
              </p:cNvSpPr>
              <p:nvPr/>
            </p:nvSpPr>
            <p:spPr bwMode="auto">
              <a:xfrm>
                <a:off x="1824" y="11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44" name="Rectangle 168"/>
              <p:cNvSpPr>
                <a:spLocks noChangeArrowheads="1"/>
              </p:cNvSpPr>
              <p:nvPr/>
            </p:nvSpPr>
            <p:spPr bwMode="auto">
              <a:xfrm>
                <a:off x="1824" y="134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45" name="Rectangle 169"/>
              <p:cNvSpPr>
                <a:spLocks noChangeArrowheads="1"/>
              </p:cNvSpPr>
              <p:nvPr/>
            </p:nvSpPr>
            <p:spPr bwMode="auto">
              <a:xfrm>
                <a:off x="1824" y="158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46" name="Rectangle 170"/>
              <p:cNvSpPr>
                <a:spLocks noChangeArrowheads="1"/>
              </p:cNvSpPr>
              <p:nvPr/>
            </p:nvSpPr>
            <p:spPr bwMode="auto">
              <a:xfrm>
                <a:off x="1824" y="182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47" name="Rectangle 171"/>
              <p:cNvSpPr>
                <a:spLocks noChangeArrowheads="1"/>
              </p:cNvSpPr>
              <p:nvPr/>
            </p:nvSpPr>
            <p:spPr bwMode="auto">
              <a:xfrm>
                <a:off x="1824" y="206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48" name="Rectangle 172"/>
              <p:cNvSpPr>
                <a:spLocks noChangeArrowheads="1"/>
              </p:cNvSpPr>
              <p:nvPr/>
            </p:nvSpPr>
            <p:spPr bwMode="auto">
              <a:xfrm>
                <a:off x="1824" y="23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49" name="Rectangle 173"/>
              <p:cNvSpPr>
                <a:spLocks noChangeArrowheads="1"/>
              </p:cNvSpPr>
              <p:nvPr/>
            </p:nvSpPr>
            <p:spPr bwMode="auto">
              <a:xfrm>
                <a:off x="1824" y="254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50" name="Rectangle 174"/>
              <p:cNvSpPr>
                <a:spLocks noChangeArrowheads="1"/>
              </p:cNvSpPr>
              <p:nvPr/>
            </p:nvSpPr>
            <p:spPr bwMode="auto">
              <a:xfrm>
                <a:off x="1824" y="278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51" name="Rectangle 175"/>
              <p:cNvSpPr>
                <a:spLocks noChangeArrowheads="1"/>
              </p:cNvSpPr>
              <p:nvPr/>
            </p:nvSpPr>
            <p:spPr bwMode="auto">
              <a:xfrm>
                <a:off x="1824" y="302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52" name="Rectangle 176"/>
              <p:cNvSpPr>
                <a:spLocks noChangeArrowheads="1"/>
              </p:cNvSpPr>
              <p:nvPr/>
            </p:nvSpPr>
            <p:spPr bwMode="auto">
              <a:xfrm>
                <a:off x="1824" y="326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53" name="Rectangle 177"/>
              <p:cNvSpPr>
                <a:spLocks noChangeArrowheads="1"/>
              </p:cNvSpPr>
              <p:nvPr/>
            </p:nvSpPr>
            <p:spPr bwMode="auto">
              <a:xfrm>
                <a:off x="1824" y="35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24754" name="Group 178"/>
            <p:cNvGrpSpPr>
              <a:grpSpLocks/>
            </p:cNvGrpSpPr>
            <p:nvPr/>
          </p:nvGrpSpPr>
          <p:grpSpPr bwMode="auto">
            <a:xfrm>
              <a:off x="3120" y="1104"/>
              <a:ext cx="288" cy="2640"/>
              <a:chOff x="2352" y="1152"/>
              <a:chExt cx="288" cy="2640"/>
            </a:xfrm>
          </p:grpSpPr>
          <p:sp>
            <p:nvSpPr>
              <p:cNvPr id="24755" name="Rectangle 179"/>
              <p:cNvSpPr>
                <a:spLocks noChangeArrowheads="1"/>
              </p:cNvSpPr>
              <p:nvPr/>
            </p:nvSpPr>
            <p:spPr bwMode="auto">
              <a:xfrm>
                <a:off x="2352" y="11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56" name="Rectangle 180"/>
              <p:cNvSpPr>
                <a:spLocks noChangeArrowheads="1"/>
              </p:cNvSpPr>
              <p:nvPr/>
            </p:nvSpPr>
            <p:spPr bwMode="auto">
              <a:xfrm>
                <a:off x="2352" y="139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57" name="Rectangle 181"/>
              <p:cNvSpPr>
                <a:spLocks noChangeArrowheads="1"/>
              </p:cNvSpPr>
              <p:nvPr/>
            </p:nvSpPr>
            <p:spPr bwMode="auto">
              <a:xfrm>
                <a:off x="2352" y="163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58" name="Rectangle 182"/>
              <p:cNvSpPr>
                <a:spLocks noChangeArrowheads="1"/>
              </p:cNvSpPr>
              <p:nvPr/>
            </p:nvSpPr>
            <p:spPr bwMode="auto">
              <a:xfrm>
                <a:off x="2352" y="187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59" name="Rectangle 183"/>
              <p:cNvSpPr>
                <a:spLocks noChangeArrowheads="1"/>
              </p:cNvSpPr>
              <p:nvPr/>
            </p:nvSpPr>
            <p:spPr bwMode="auto">
              <a:xfrm>
                <a:off x="2352" y="211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60" name="Rectangle 184"/>
              <p:cNvSpPr>
                <a:spLocks noChangeArrowheads="1"/>
              </p:cNvSpPr>
              <p:nvPr/>
            </p:nvSpPr>
            <p:spPr bwMode="auto">
              <a:xfrm>
                <a:off x="2352" y="23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61" name="Rectangle 185"/>
              <p:cNvSpPr>
                <a:spLocks noChangeArrowheads="1"/>
              </p:cNvSpPr>
              <p:nvPr/>
            </p:nvSpPr>
            <p:spPr bwMode="auto">
              <a:xfrm>
                <a:off x="2352" y="259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62" name="Rectangle 186"/>
              <p:cNvSpPr>
                <a:spLocks noChangeArrowheads="1"/>
              </p:cNvSpPr>
              <p:nvPr/>
            </p:nvSpPr>
            <p:spPr bwMode="auto">
              <a:xfrm>
                <a:off x="2352" y="283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63" name="Rectangle 187"/>
              <p:cNvSpPr>
                <a:spLocks noChangeArrowheads="1"/>
              </p:cNvSpPr>
              <p:nvPr/>
            </p:nvSpPr>
            <p:spPr bwMode="auto">
              <a:xfrm>
                <a:off x="2352" y="307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64" name="Rectangle 188"/>
              <p:cNvSpPr>
                <a:spLocks noChangeArrowheads="1"/>
              </p:cNvSpPr>
              <p:nvPr/>
            </p:nvSpPr>
            <p:spPr bwMode="auto">
              <a:xfrm>
                <a:off x="2352" y="331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65" name="Rectangle 189"/>
              <p:cNvSpPr>
                <a:spLocks noChangeArrowheads="1"/>
              </p:cNvSpPr>
              <p:nvPr/>
            </p:nvSpPr>
            <p:spPr bwMode="auto">
              <a:xfrm>
                <a:off x="2352" y="3552"/>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24797" name="Group 221"/>
            <p:cNvGrpSpPr>
              <a:grpSpLocks/>
            </p:cNvGrpSpPr>
            <p:nvPr/>
          </p:nvGrpSpPr>
          <p:grpSpPr bwMode="auto">
            <a:xfrm>
              <a:off x="2304" y="1104"/>
              <a:ext cx="288" cy="2640"/>
              <a:chOff x="2304" y="1104"/>
              <a:chExt cx="288" cy="2640"/>
            </a:xfrm>
          </p:grpSpPr>
          <p:sp>
            <p:nvSpPr>
              <p:cNvPr id="24768" name="Rectangle 192"/>
              <p:cNvSpPr>
                <a:spLocks noChangeArrowheads="1"/>
              </p:cNvSpPr>
              <p:nvPr/>
            </p:nvSpPr>
            <p:spPr bwMode="auto">
              <a:xfrm>
                <a:off x="2304" y="11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69" name="Rectangle 193"/>
              <p:cNvSpPr>
                <a:spLocks noChangeArrowheads="1"/>
              </p:cNvSpPr>
              <p:nvPr/>
            </p:nvSpPr>
            <p:spPr bwMode="auto">
              <a:xfrm>
                <a:off x="2304" y="134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70" name="Rectangle 194"/>
              <p:cNvSpPr>
                <a:spLocks noChangeArrowheads="1"/>
              </p:cNvSpPr>
              <p:nvPr/>
            </p:nvSpPr>
            <p:spPr bwMode="auto">
              <a:xfrm>
                <a:off x="2304" y="158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71" name="Rectangle 195"/>
              <p:cNvSpPr>
                <a:spLocks noChangeArrowheads="1"/>
              </p:cNvSpPr>
              <p:nvPr/>
            </p:nvSpPr>
            <p:spPr bwMode="auto">
              <a:xfrm>
                <a:off x="2304" y="182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72" name="Rectangle 196"/>
              <p:cNvSpPr>
                <a:spLocks noChangeArrowheads="1"/>
              </p:cNvSpPr>
              <p:nvPr/>
            </p:nvSpPr>
            <p:spPr bwMode="auto">
              <a:xfrm>
                <a:off x="2304" y="206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73" name="Rectangle 197"/>
              <p:cNvSpPr>
                <a:spLocks noChangeArrowheads="1"/>
              </p:cNvSpPr>
              <p:nvPr/>
            </p:nvSpPr>
            <p:spPr bwMode="auto">
              <a:xfrm>
                <a:off x="2304" y="230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74" name="Rectangle 198"/>
              <p:cNvSpPr>
                <a:spLocks noChangeArrowheads="1"/>
              </p:cNvSpPr>
              <p:nvPr/>
            </p:nvSpPr>
            <p:spPr bwMode="auto">
              <a:xfrm>
                <a:off x="2304" y="2544"/>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75" name="Rectangle 199"/>
              <p:cNvSpPr>
                <a:spLocks noChangeArrowheads="1"/>
              </p:cNvSpPr>
              <p:nvPr/>
            </p:nvSpPr>
            <p:spPr bwMode="auto">
              <a:xfrm>
                <a:off x="2304" y="278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76" name="Rectangle 200"/>
              <p:cNvSpPr>
                <a:spLocks noChangeArrowheads="1"/>
              </p:cNvSpPr>
              <p:nvPr/>
            </p:nvSpPr>
            <p:spPr bwMode="auto">
              <a:xfrm>
                <a:off x="2304" y="302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77" name="Rectangle 201"/>
              <p:cNvSpPr>
                <a:spLocks noChangeArrowheads="1"/>
              </p:cNvSpPr>
              <p:nvPr/>
            </p:nvSpPr>
            <p:spPr bwMode="auto">
              <a:xfrm>
                <a:off x="2304" y="326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78" name="Rectangle 202"/>
              <p:cNvSpPr>
                <a:spLocks noChangeArrowheads="1"/>
              </p:cNvSpPr>
              <p:nvPr/>
            </p:nvSpPr>
            <p:spPr bwMode="auto">
              <a:xfrm>
                <a:off x="2304" y="3504"/>
                <a:ext cx="288"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sp>
          <p:nvSpPr>
            <p:cNvPr id="24781" name="Text Box 205"/>
            <p:cNvSpPr txBox="1">
              <a:spLocks noChangeArrowheads="1"/>
            </p:cNvSpPr>
            <p:nvPr/>
          </p:nvSpPr>
          <p:spPr bwMode="auto">
            <a:xfrm>
              <a:off x="2752" y="213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a:t>
              </a:r>
            </a:p>
          </p:txBody>
        </p:sp>
        <p:grpSp>
          <p:nvGrpSpPr>
            <p:cNvPr id="24782" name="Group 206"/>
            <p:cNvGrpSpPr>
              <a:grpSpLocks/>
            </p:cNvGrpSpPr>
            <p:nvPr/>
          </p:nvGrpSpPr>
          <p:grpSpPr bwMode="auto">
            <a:xfrm>
              <a:off x="3600" y="1104"/>
              <a:ext cx="288" cy="2640"/>
              <a:chOff x="2352" y="1152"/>
              <a:chExt cx="288" cy="2640"/>
            </a:xfrm>
          </p:grpSpPr>
          <p:sp>
            <p:nvSpPr>
              <p:cNvPr id="24783" name="Rectangle 207"/>
              <p:cNvSpPr>
                <a:spLocks noChangeArrowheads="1"/>
              </p:cNvSpPr>
              <p:nvPr/>
            </p:nvSpPr>
            <p:spPr bwMode="auto">
              <a:xfrm>
                <a:off x="2352" y="11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84" name="Rectangle 208"/>
              <p:cNvSpPr>
                <a:spLocks noChangeArrowheads="1"/>
              </p:cNvSpPr>
              <p:nvPr/>
            </p:nvSpPr>
            <p:spPr bwMode="auto">
              <a:xfrm>
                <a:off x="2352" y="139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85" name="Rectangle 209"/>
              <p:cNvSpPr>
                <a:spLocks noChangeArrowheads="1"/>
              </p:cNvSpPr>
              <p:nvPr/>
            </p:nvSpPr>
            <p:spPr bwMode="auto">
              <a:xfrm>
                <a:off x="2352" y="163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86" name="Rectangle 210"/>
              <p:cNvSpPr>
                <a:spLocks noChangeArrowheads="1"/>
              </p:cNvSpPr>
              <p:nvPr/>
            </p:nvSpPr>
            <p:spPr bwMode="auto">
              <a:xfrm>
                <a:off x="2352" y="187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87" name="Rectangle 211"/>
              <p:cNvSpPr>
                <a:spLocks noChangeArrowheads="1"/>
              </p:cNvSpPr>
              <p:nvPr/>
            </p:nvSpPr>
            <p:spPr bwMode="auto">
              <a:xfrm>
                <a:off x="2352" y="211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88" name="Rectangle 212"/>
              <p:cNvSpPr>
                <a:spLocks noChangeArrowheads="1"/>
              </p:cNvSpPr>
              <p:nvPr/>
            </p:nvSpPr>
            <p:spPr bwMode="auto">
              <a:xfrm>
                <a:off x="2352" y="23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89" name="Rectangle 213"/>
              <p:cNvSpPr>
                <a:spLocks noChangeArrowheads="1"/>
              </p:cNvSpPr>
              <p:nvPr/>
            </p:nvSpPr>
            <p:spPr bwMode="auto">
              <a:xfrm>
                <a:off x="2352" y="259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sp>
            <p:nvSpPr>
              <p:cNvPr id="24790" name="Rectangle 214"/>
              <p:cNvSpPr>
                <a:spLocks noChangeArrowheads="1"/>
              </p:cNvSpPr>
              <p:nvPr/>
            </p:nvSpPr>
            <p:spPr bwMode="auto">
              <a:xfrm>
                <a:off x="2352" y="283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91" name="Rectangle 215"/>
              <p:cNvSpPr>
                <a:spLocks noChangeArrowheads="1"/>
              </p:cNvSpPr>
              <p:nvPr/>
            </p:nvSpPr>
            <p:spPr bwMode="auto">
              <a:xfrm>
                <a:off x="2352" y="307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92" name="Rectangle 216"/>
              <p:cNvSpPr>
                <a:spLocks noChangeArrowheads="1"/>
              </p:cNvSpPr>
              <p:nvPr/>
            </p:nvSpPr>
            <p:spPr bwMode="auto">
              <a:xfrm>
                <a:off x="2352" y="331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0</a:t>
                </a:r>
              </a:p>
            </p:txBody>
          </p:sp>
          <p:sp>
            <p:nvSpPr>
              <p:cNvPr id="24793" name="Rectangle 217"/>
              <p:cNvSpPr>
                <a:spLocks noChangeArrowheads="1"/>
              </p:cNvSpPr>
              <p:nvPr/>
            </p:nvSpPr>
            <p:spPr bwMode="auto">
              <a:xfrm>
                <a:off x="2352" y="3552"/>
                <a:ext cx="288" cy="24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1</a:t>
                </a:r>
              </a:p>
            </p:txBody>
          </p:sp>
        </p:grpSp>
        <p:grpSp>
          <p:nvGrpSpPr>
            <p:cNvPr id="24798" name="Group 222"/>
            <p:cNvGrpSpPr>
              <a:grpSpLocks/>
            </p:cNvGrpSpPr>
            <p:nvPr/>
          </p:nvGrpSpPr>
          <p:grpSpPr bwMode="auto">
            <a:xfrm>
              <a:off x="2112" y="2736"/>
              <a:ext cx="192" cy="96"/>
              <a:chOff x="2112" y="2736"/>
              <a:chExt cx="192" cy="96"/>
            </a:xfrm>
          </p:grpSpPr>
          <p:sp>
            <p:nvSpPr>
              <p:cNvPr id="24794" name="Line 218"/>
              <p:cNvSpPr>
                <a:spLocks noChangeShapeType="1"/>
              </p:cNvSpPr>
              <p:nvPr/>
            </p:nvSpPr>
            <p:spPr bwMode="auto">
              <a:xfrm>
                <a:off x="2112" y="2736"/>
                <a:ext cx="192"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95" name="Line 219"/>
              <p:cNvSpPr>
                <a:spLocks noChangeShapeType="1"/>
              </p:cNvSpPr>
              <p:nvPr/>
            </p:nvSpPr>
            <p:spPr bwMode="auto">
              <a:xfrm flipH="1">
                <a:off x="2112" y="2832"/>
                <a:ext cx="192"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633"/>
                                        </p:tgtEl>
                                        <p:attrNameLst>
                                          <p:attrName>style.visibility</p:attrName>
                                        </p:attrNameLst>
                                      </p:cBhvr>
                                      <p:to>
                                        <p:strVal val="visible"/>
                                      </p:to>
                                    </p:set>
                                    <p:anim calcmode="lin" valueType="num">
                                      <p:cBhvr>
                                        <p:cTn id="7" dur="500" fill="hold"/>
                                        <p:tgtEl>
                                          <p:spTgt spid="24633"/>
                                        </p:tgtEl>
                                        <p:attrNameLst>
                                          <p:attrName>ppt_x</p:attrName>
                                        </p:attrNameLst>
                                      </p:cBhvr>
                                      <p:tavLst>
                                        <p:tav tm="0">
                                          <p:val>
                                            <p:strVal val="#ppt_x-#ppt_w/2"/>
                                          </p:val>
                                        </p:tav>
                                        <p:tav tm="100000">
                                          <p:val>
                                            <p:strVal val="#ppt_x"/>
                                          </p:val>
                                        </p:tav>
                                      </p:tavLst>
                                    </p:anim>
                                    <p:anim calcmode="lin" valueType="num">
                                      <p:cBhvr>
                                        <p:cTn id="8" dur="500" fill="hold"/>
                                        <p:tgtEl>
                                          <p:spTgt spid="24633"/>
                                        </p:tgtEl>
                                        <p:attrNameLst>
                                          <p:attrName>ppt_y</p:attrName>
                                        </p:attrNameLst>
                                      </p:cBhvr>
                                      <p:tavLst>
                                        <p:tav tm="0">
                                          <p:val>
                                            <p:strVal val="#ppt_y"/>
                                          </p:val>
                                        </p:tav>
                                        <p:tav tm="100000">
                                          <p:val>
                                            <p:strVal val="#ppt_y"/>
                                          </p:val>
                                        </p:tav>
                                      </p:tavLst>
                                    </p:anim>
                                    <p:anim calcmode="lin" valueType="num">
                                      <p:cBhvr>
                                        <p:cTn id="9" dur="500" fill="hold"/>
                                        <p:tgtEl>
                                          <p:spTgt spid="24633"/>
                                        </p:tgtEl>
                                        <p:attrNameLst>
                                          <p:attrName>ppt_w</p:attrName>
                                        </p:attrNameLst>
                                      </p:cBhvr>
                                      <p:tavLst>
                                        <p:tav tm="0">
                                          <p:val>
                                            <p:fltVal val="0"/>
                                          </p:val>
                                        </p:tav>
                                        <p:tav tm="100000">
                                          <p:val>
                                            <p:strVal val="#ppt_w"/>
                                          </p:val>
                                        </p:tav>
                                      </p:tavLst>
                                    </p:anim>
                                    <p:anim calcmode="lin" valueType="num">
                                      <p:cBhvr>
                                        <p:cTn id="10" dur="500" fill="hold"/>
                                        <p:tgtEl>
                                          <p:spTgt spid="2463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463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4690"/>
                                        </p:tgtEl>
                                        <p:attrNameLst>
                                          <p:attrName>style.visibility</p:attrName>
                                        </p:attrNameLst>
                                      </p:cBhvr>
                                      <p:to>
                                        <p:strVal val="visible"/>
                                      </p:to>
                                    </p:set>
                                    <p:anim calcmode="lin" valueType="num">
                                      <p:cBhvr>
                                        <p:cTn id="15" dur="500" fill="hold"/>
                                        <p:tgtEl>
                                          <p:spTgt spid="24690"/>
                                        </p:tgtEl>
                                        <p:attrNameLst>
                                          <p:attrName>ppt_x</p:attrName>
                                        </p:attrNameLst>
                                      </p:cBhvr>
                                      <p:tavLst>
                                        <p:tav tm="0">
                                          <p:val>
                                            <p:strVal val="#ppt_x-#ppt_w/2"/>
                                          </p:val>
                                        </p:tav>
                                        <p:tav tm="100000">
                                          <p:val>
                                            <p:strVal val="#ppt_x"/>
                                          </p:val>
                                        </p:tav>
                                      </p:tavLst>
                                    </p:anim>
                                    <p:anim calcmode="lin" valueType="num">
                                      <p:cBhvr>
                                        <p:cTn id="16" dur="500" fill="hold"/>
                                        <p:tgtEl>
                                          <p:spTgt spid="24690"/>
                                        </p:tgtEl>
                                        <p:attrNameLst>
                                          <p:attrName>ppt_y</p:attrName>
                                        </p:attrNameLst>
                                      </p:cBhvr>
                                      <p:tavLst>
                                        <p:tav tm="0">
                                          <p:val>
                                            <p:strVal val="#ppt_y"/>
                                          </p:val>
                                        </p:tav>
                                        <p:tav tm="100000">
                                          <p:val>
                                            <p:strVal val="#ppt_y"/>
                                          </p:val>
                                        </p:tav>
                                      </p:tavLst>
                                    </p:anim>
                                    <p:anim calcmode="lin" valueType="num">
                                      <p:cBhvr>
                                        <p:cTn id="17" dur="500" fill="hold"/>
                                        <p:tgtEl>
                                          <p:spTgt spid="24690"/>
                                        </p:tgtEl>
                                        <p:attrNameLst>
                                          <p:attrName>ppt_w</p:attrName>
                                        </p:attrNameLst>
                                      </p:cBhvr>
                                      <p:tavLst>
                                        <p:tav tm="0">
                                          <p:val>
                                            <p:fltVal val="0"/>
                                          </p:val>
                                        </p:tav>
                                        <p:tav tm="100000">
                                          <p:val>
                                            <p:strVal val="#ppt_w"/>
                                          </p:val>
                                        </p:tav>
                                      </p:tavLst>
                                    </p:anim>
                                    <p:anim calcmode="lin" valueType="num">
                                      <p:cBhvr>
                                        <p:cTn id="18" dur="500" fill="hold"/>
                                        <p:tgtEl>
                                          <p:spTgt spid="2469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4690"/>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4640"/>
                                        </p:tgtEl>
                                        <p:attrNameLst>
                                          <p:attrName>style.visibility</p:attrName>
                                        </p:attrNameLst>
                                      </p:cBhvr>
                                      <p:to>
                                        <p:strVal val="visible"/>
                                      </p:to>
                                    </p:set>
                                    <p:anim calcmode="lin" valueType="num">
                                      <p:cBhvr>
                                        <p:cTn id="23" dur="500" fill="hold"/>
                                        <p:tgtEl>
                                          <p:spTgt spid="24640"/>
                                        </p:tgtEl>
                                        <p:attrNameLst>
                                          <p:attrName>ppt_x</p:attrName>
                                        </p:attrNameLst>
                                      </p:cBhvr>
                                      <p:tavLst>
                                        <p:tav tm="0">
                                          <p:val>
                                            <p:strVal val="#ppt_x-#ppt_w/2"/>
                                          </p:val>
                                        </p:tav>
                                        <p:tav tm="100000">
                                          <p:val>
                                            <p:strVal val="#ppt_x"/>
                                          </p:val>
                                        </p:tav>
                                      </p:tavLst>
                                    </p:anim>
                                    <p:anim calcmode="lin" valueType="num">
                                      <p:cBhvr>
                                        <p:cTn id="24" dur="500" fill="hold"/>
                                        <p:tgtEl>
                                          <p:spTgt spid="24640"/>
                                        </p:tgtEl>
                                        <p:attrNameLst>
                                          <p:attrName>ppt_y</p:attrName>
                                        </p:attrNameLst>
                                      </p:cBhvr>
                                      <p:tavLst>
                                        <p:tav tm="0">
                                          <p:val>
                                            <p:strVal val="#ppt_y"/>
                                          </p:val>
                                        </p:tav>
                                        <p:tav tm="100000">
                                          <p:val>
                                            <p:strVal val="#ppt_y"/>
                                          </p:val>
                                        </p:tav>
                                      </p:tavLst>
                                    </p:anim>
                                    <p:anim calcmode="lin" valueType="num">
                                      <p:cBhvr>
                                        <p:cTn id="25" dur="500" fill="hold"/>
                                        <p:tgtEl>
                                          <p:spTgt spid="24640"/>
                                        </p:tgtEl>
                                        <p:attrNameLst>
                                          <p:attrName>ppt_w</p:attrName>
                                        </p:attrNameLst>
                                      </p:cBhvr>
                                      <p:tavLst>
                                        <p:tav tm="0">
                                          <p:val>
                                            <p:fltVal val="0"/>
                                          </p:val>
                                        </p:tav>
                                        <p:tav tm="100000">
                                          <p:val>
                                            <p:strVal val="#ppt_w"/>
                                          </p:val>
                                        </p:tav>
                                      </p:tavLst>
                                    </p:anim>
                                    <p:anim calcmode="lin" valueType="num">
                                      <p:cBhvr>
                                        <p:cTn id="26" dur="500" fill="hold"/>
                                        <p:tgtEl>
                                          <p:spTgt spid="2464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4640"/>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2" fill="hold" nodeType="clickEffect">
                                  <p:stCondLst>
                                    <p:cond delay="0"/>
                                  </p:stCondLst>
                                  <p:childTnLst>
                                    <p:set>
                                      <p:cBhvr>
                                        <p:cTn id="30" dur="1" fill="hold">
                                          <p:stCondLst>
                                            <p:cond delay="0"/>
                                          </p:stCondLst>
                                        </p:cTn>
                                        <p:tgtEl>
                                          <p:spTgt spid="24691"/>
                                        </p:tgtEl>
                                        <p:attrNameLst>
                                          <p:attrName>style.visibility</p:attrName>
                                        </p:attrNameLst>
                                      </p:cBhvr>
                                      <p:to>
                                        <p:strVal val="visible"/>
                                      </p:to>
                                    </p:set>
                                    <p:anim calcmode="lin" valueType="num">
                                      <p:cBhvr>
                                        <p:cTn id="31" dur="500" fill="hold"/>
                                        <p:tgtEl>
                                          <p:spTgt spid="24691"/>
                                        </p:tgtEl>
                                        <p:attrNameLst>
                                          <p:attrName>ppt_x</p:attrName>
                                        </p:attrNameLst>
                                      </p:cBhvr>
                                      <p:tavLst>
                                        <p:tav tm="0">
                                          <p:val>
                                            <p:strVal val="#ppt_x+#ppt_w/2"/>
                                          </p:val>
                                        </p:tav>
                                        <p:tav tm="100000">
                                          <p:val>
                                            <p:strVal val="#ppt_x"/>
                                          </p:val>
                                        </p:tav>
                                      </p:tavLst>
                                    </p:anim>
                                    <p:anim calcmode="lin" valueType="num">
                                      <p:cBhvr>
                                        <p:cTn id="32" dur="500" fill="hold"/>
                                        <p:tgtEl>
                                          <p:spTgt spid="24691"/>
                                        </p:tgtEl>
                                        <p:attrNameLst>
                                          <p:attrName>ppt_y</p:attrName>
                                        </p:attrNameLst>
                                      </p:cBhvr>
                                      <p:tavLst>
                                        <p:tav tm="0">
                                          <p:val>
                                            <p:strVal val="#ppt_y"/>
                                          </p:val>
                                        </p:tav>
                                        <p:tav tm="100000">
                                          <p:val>
                                            <p:strVal val="#ppt_y"/>
                                          </p:val>
                                        </p:tav>
                                      </p:tavLst>
                                    </p:anim>
                                    <p:anim calcmode="lin" valueType="num">
                                      <p:cBhvr>
                                        <p:cTn id="33" dur="500" fill="hold"/>
                                        <p:tgtEl>
                                          <p:spTgt spid="24691"/>
                                        </p:tgtEl>
                                        <p:attrNameLst>
                                          <p:attrName>ppt_w</p:attrName>
                                        </p:attrNameLst>
                                      </p:cBhvr>
                                      <p:tavLst>
                                        <p:tav tm="0">
                                          <p:val>
                                            <p:fltVal val="0"/>
                                          </p:val>
                                        </p:tav>
                                        <p:tav tm="100000">
                                          <p:val>
                                            <p:strVal val="#ppt_w"/>
                                          </p:val>
                                        </p:tav>
                                      </p:tavLst>
                                    </p:anim>
                                    <p:anim calcmode="lin" valueType="num">
                                      <p:cBhvr>
                                        <p:cTn id="34" dur="500" fill="hold"/>
                                        <p:tgtEl>
                                          <p:spTgt spid="2469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4691"/>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2" fill="hold" nodeType="clickEffect">
                                  <p:stCondLst>
                                    <p:cond delay="0"/>
                                  </p:stCondLst>
                                  <p:childTnLst>
                                    <p:set>
                                      <p:cBhvr>
                                        <p:cTn id="38" dur="1" fill="hold">
                                          <p:stCondLst>
                                            <p:cond delay="0"/>
                                          </p:stCondLst>
                                        </p:cTn>
                                        <p:tgtEl>
                                          <p:spTgt spid="24697"/>
                                        </p:tgtEl>
                                        <p:attrNameLst>
                                          <p:attrName>style.visibility</p:attrName>
                                        </p:attrNameLst>
                                      </p:cBhvr>
                                      <p:to>
                                        <p:strVal val="visible"/>
                                      </p:to>
                                    </p:set>
                                    <p:anim calcmode="lin" valueType="num">
                                      <p:cBhvr>
                                        <p:cTn id="39" dur="500" fill="hold"/>
                                        <p:tgtEl>
                                          <p:spTgt spid="24697"/>
                                        </p:tgtEl>
                                        <p:attrNameLst>
                                          <p:attrName>ppt_x</p:attrName>
                                        </p:attrNameLst>
                                      </p:cBhvr>
                                      <p:tavLst>
                                        <p:tav tm="0">
                                          <p:val>
                                            <p:strVal val="#ppt_x+#ppt_w/2"/>
                                          </p:val>
                                        </p:tav>
                                        <p:tav tm="100000">
                                          <p:val>
                                            <p:strVal val="#ppt_x"/>
                                          </p:val>
                                        </p:tav>
                                      </p:tavLst>
                                    </p:anim>
                                    <p:anim calcmode="lin" valueType="num">
                                      <p:cBhvr>
                                        <p:cTn id="40" dur="500" fill="hold"/>
                                        <p:tgtEl>
                                          <p:spTgt spid="24697"/>
                                        </p:tgtEl>
                                        <p:attrNameLst>
                                          <p:attrName>ppt_y</p:attrName>
                                        </p:attrNameLst>
                                      </p:cBhvr>
                                      <p:tavLst>
                                        <p:tav tm="0">
                                          <p:val>
                                            <p:strVal val="#ppt_y"/>
                                          </p:val>
                                        </p:tav>
                                        <p:tav tm="100000">
                                          <p:val>
                                            <p:strVal val="#ppt_y"/>
                                          </p:val>
                                        </p:tav>
                                      </p:tavLst>
                                    </p:anim>
                                    <p:anim calcmode="lin" valueType="num">
                                      <p:cBhvr>
                                        <p:cTn id="41" dur="500" fill="hold"/>
                                        <p:tgtEl>
                                          <p:spTgt spid="24697"/>
                                        </p:tgtEl>
                                        <p:attrNameLst>
                                          <p:attrName>ppt_w</p:attrName>
                                        </p:attrNameLst>
                                      </p:cBhvr>
                                      <p:tavLst>
                                        <p:tav tm="0">
                                          <p:val>
                                            <p:fltVal val="0"/>
                                          </p:val>
                                        </p:tav>
                                        <p:tav tm="100000">
                                          <p:val>
                                            <p:strVal val="#ppt_w"/>
                                          </p:val>
                                        </p:tav>
                                      </p:tavLst>
                                    </p:anim>
                                    <p:anim calcmode="lin" valueType="num">
                                      <p:cBhvr>
                                        <p:cTn id="42" dur="500" fill="hold"/>
                                        <p:tgtEl>
                                          <p:spTgt spid="2469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5" fill="hold" nodeType="clickEffect">
                                  <p:stCondLst>
                                    <p:cond delay="0"/>
                                  </p:stCondLst>
                                  <p:childTnLst>
                                    <p:set>
                                      <p:cBhvr>
                                        <p:cTn id="46" dur="1" fill="hold">
                                          <p:stCondLst>
                                            <p:cond delay="0"/>
                                          </p:stCondLst>
                                        </p:cTn>
                                        <p:tgtEl>
                                          <p:spTgt spid="24799"/>
                                        </p:tgtEl>
                                        <p:attrNameLst>
                                          <p:attrName>style.visibility</p:attrName>
                                        </p:attrNameLst>
                                      </p:cBhvr>
                                      <p:to>
                                        <p:strVal val="visible"/>
                                      </p:to>
                                    </p:set>
                                    <p:animEffect transition="in" filter="randombar(vertical)">
                                      <p:cBhvr>
                                        <p:cTn id="47" dur="500"/>
                                        <p:tgtEl>
                                          <p:spTgt spid="24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4"/>
          <p:cNvSpPr>
            <a:spLocks noGrp="1"/>
          </p:cNvSpPr>
          <p:nvPr>
            <p:ph type="ftr" sz="quarter" idx="10"/>
          </p:nvPr>
        </p:nvSpPr>
        <p:spPr/>
        <p:txBody>
          <a:bodyPr/>
          <a:lstStyle/>
          <a:p>
            <a:r>
              <a:rPr lang="en-US" altLang="en-US"/>
              <a:t>Genetic Algorithms - Mike Lensi</a:t>
            </a:r>
          </a:p>
        </p:txBody>
      </p:sp>
      <p:sp>
        <p:nvSpPr>
          <p:cNvPr id="35" name="Slide Number Placeholder 5"/>
          <p:cNvSpPr>
            <a:spLocks noGrp="1"/>
          </p:cNvSpPr>
          <p:nvPr>
            <p:ph type="sldNum" sz="quarter" idx="11"/>
          </p:nvPr>
        </p:nvSpPr>
        <p:spPr/>
        <p:txBody>
          <a:bodyPr/>
          <a:lstStyle/>
          <a:p>
            <a:fld id="{F43D430B-9904-439A-BF49-6F5B947409A5}" type="slidenum">
              <a:rPr lang="en-US" altLang="en-US"/>
              <a:pPr/>
              <a:t>22</a:t>
            </a:fld>
            <a:endParaRPr lang="en-US" altLang="en-US"/>
          </a:p>
        </p:txBody>
      </p:sp>
      <p:sp>
        <p:nvSpPr>
          <p:cNvPr id="25602" name="Rectangle 2"/>
          <p:cNvSpPr>
            <a:spLocks noGrp="1" noChangeArrowheads="1"/>
          </p:cNvSpPr>
          <p:nvPr>
            <p:ph type="title"/>
          </p:nvPr>
        </p:nvSpPr>
        <p:spPr/>
        <p:txBody>
          <a:bodyPr/>
          <a:lstStyle/>
          <a:p>
            <a:r>
              <a:rPr lang="en-US" altLang="en-US"/>
              <a:t>The “Algorithm” in GA</a:t>
            </a:r>
          </a:p>
        </p:txBody>
      </p:sp>
      <p:sp>
        <p:nvSpPr>
          <p:cNvPr id="25603" name="Rectangle 3"/>
          <p:cNvSpPr>
            <a:spLocks noChangeArrowheads="1"/>
          </p:cNvSpPr>
          <p:nvPr/>
        </p:nvSpPr>
        <p:spPr bwMode="auto">
          <a:xfrm>
            <a:off x="304800" y="1981200"/>
            <a:ext cx="8534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Initialize  |  Decode  |  Evaluate Fitness  |  Select Survivors  |  Mating</a:t>
            </a:r>
          </a:p>
        </p:txBody>
      </p:sp>
      <p:sp>
        <p:nvSpPr>
          <p:cNvPr id="25605" name="Rectangle 5"/>
          <p:cNvSpPr>
            <a:spLocks noChangeArrowheads="1"/>
          </p:cNvSpPr>
          <p:nvPr/>
        </p:nvSpPr>
        <p:spPr bwMode="auto">
          <a:xfrm>
            <a:off x="4572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Initialize</a:t>
            </a:r>
          </a:p>
          <a:p>
            <a:r>
              <a:rPr lang="en-US" altLang="en-US"/>
              <a:t>population</a:t>
            </a:r>
          </a:p>
        </p:txBody>
      </p:sp>
      <p:sp>
        <p:nvSpPr>
          <p:cNvPr id="25606" name="Rectangle 6"/>
          <p:cNvSpPr>
            <a:spLocks noChangeArrowheads="1"/>
          </p:cNvSpPr>
          <p:nvPr/>
        </p:nvSpPr>
        <p:spPr bwMode="auto">
          <a:xfrm>
            <a:off x="2209800" y="45720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Decode</a:t>
            </a:r>
          </a:p>
          <a:p>
            <a:r>
              <a:rPr lang="en-US" altLang="en-US"/>
              <a:t>population</a:t>
            </a:r>
          </a:p>
        </p:txBody>
      </p:sp>
      <p:sp>
        <p:nvSpPr>
          <p:cNvPr id="25607" name="Rectangle 7"/>
          <p:cNvSpPr>
            <a:spLocks noChangeArrowheads="1"/>
          </p:cNvSpPr>
          <p:nvPr/>
        </p:nvSpPr>
        <p:spPr bwMode="auto">
          <a:xfrm>
            <a:off x="4191000" y="45720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Evaluate</a:t>
            </a:r>
          </a:p>
          <a:p>
            <a:r>
              <a:rPr lang="en-US" altLang="en-US"/>
              <a:t>fitness</a:t>
            </a:r>
          </a:p>
        </p:txBody>
      </p:sp>
      <p:sp>
        <p:nvSpPr>
          <p:cNvPr id="25608" name="Rectangle 8"/>
          <p:cNvSpPr>
            <a:spLocks noChangeArrowheads="1"/>
          </p:cNvSpPr>
          <p:nvPr/>
        </p:nvSpPr>
        <p:spPr bwMode="auto">
          <a:xfrm>
            <a:off x="52578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Select</a:t>
            </a:r>
          </a:p>
          <a:p>
            <a:r>
              <a:rPr lang="en-US" altLang="en-US"/>
              <a:t>survivors</a:t>
            </a:r>
          </a:p>
        </p:txBody>
      </p:sp>
      <p:sp>
        <p:nvSpPr>
          <p:cNvPr id="25609" name="Rectangle 9"/>
          <p:cNvSpPr>
            <a:spLocks noChangeArrowheads="1"/>
          </p:cNvSpPr>
          <p:nvPr/>
        </p:nvSpPr>
        <p:spPr bwMode="auto">
          <a:xfrm>
            <a:off x="7391400" y="32766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Mating</a:t>
            </a:r>
          </a:p>
        </p:txBody>
      </p:sp>
      <p:sp>
        <p:nvSpPr>
          <p:cNvPr id="25610" name="Rectangle 10"/>
          <p:cNvSpPr>
            <a:spLocks noChangeArrowheads="1"/>
          </p:cNvSpPr>
          <p:nvPr/>
        </p:nvSpPr>
        <p:spPr bwMode="auto">
          <a:xfrm>
            <a:off x="2209800" y="2133600"/>
            <a:ext cx="1371600" cy="838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hlink"/>
                </a:solidFill>
              </a:rPr>
              <a:t>Save to</a:t>
            </a:r>
          </a:p>
          <a:p>
            <a:r>
              <a:rPr lang="en-US" altLang="en-US">
                <a:solidFill>
                  <a:schemeClr val="hlink"/>
                </a:solidFill>
              </a:rPr>
              <a:t>history</a:t>
            </a:r>
            <a:endParaRPr lang="en-US" altLang="en-US"/>
          </a:p>
        </p:txBody>
      </p:sp>
      <p:sp>
        <p:nvSpPr>
          <p:cNvPr id="25611" name="Rectangle 11"/>
          <p:cNvSpPr>
            <a:spLocks noChangeArrowheads="1"/>
          </p:cNvSpPr>
          <p:nvPr/>
        </p:nvSpPr>
        <p:spPr bwMode="auto">
          <a:xfrm>
            <a:off x="5257800" y="2133600"/>
            <a:ext cx="1371600" cy="838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hlink"/>
                </a:solidFill>
              </a:rPr>
              <a:t>Calculate</a:t>
            </a:r>
          </a:p>
          <a:p>
            <a:r>
              <a:rPr lang="en-US" altLang="en-US">
                <a:solidFill>
                  <a:schemeClr val="hlink"/>
                </a:solidFill>
              </a:rPr>
              <a:t>statistics</a:t>
            </a:r>
          </a:p>
        </p:txBody>
      </p:sp>
      <p:sp>
        <p:nvSpPr>
          <p:cNvPr id="25612" name="Line 12"/>
          <p:cNvSpPr>
            <a:spLocks noChangeShapeType="1"/>
          </p:cNvSpPr>
          <p:nvPr/>
        </p:nvSpPr>
        <p:spPr bwMode="auto">
          <a:xfrm>
            <a:off x="1828800" y="3657600"/>
            <a:ext cx="3429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Line 13"/>
          <p:cNvSpPr>
            <a:spLocks noChangeShapeType="1"/>
          </p:cNvSpPr>
          <p:nvPr/>
        </p:nvSpPr>
        <p:spPr bwMode="auto">
          <a:xfrm>
            <a:off x="6629400" y="36576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4" name="Line 14"/>
          <p:cNvSpPr>
            <a:spLocks noChangeShapeType="1"/>
          </p:cNvSpPr>
          <p:nvPr/>
        </p:nvSpPr>
        <p:spPr bwMode="auto">
          <a:xfrm>
            <a:off x="3581400" y="49530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Line 15"/>
          <p:cNvSpPr>
            <a:spLocks noChangeShapeType="1"/>
          </p:cNvSpPr>
          <p:nvPr/>
        </p:nvSpPr>
        <p:spPr bwMode="auto">
          <a:xfrm flipV="1">
            <a:off x="2895600" y="2971800"/>
            <a:ext cx="0" cy="685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Line 16"/>
          <p:cNvSpPr>
            <a:spLocks noChangeShapeType="1"/>
          </p:cNvSpPr>
          <p:nvPr/>
        </p:nvSpPr>
        <p:spPr bwMode="auto">
          <a:xfrm>
            <a:off x="2895600" y="36576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7" name="Line 17"/>
          <p:cNvSpPr>
            <a:spLocks noChangeShapeType="1"/>
          </p:cNvSpPr>
          <p:nvPr/>
        </p:nvSpPr>
        <p:spPr bwMode="auto">
          <a:xfrm flipV="1">
            <a:off x="5943600" y="41148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Line 18"/>
          <p:cNvSpPr>
            <a:spLocks noChangeShapeType="1"/>
          </p:cNvSpPr>
          <p:nvPr/>
        </p:nvSpPr>
        <p:spPr bwMode="auto">
          <a:xfrm flipV="1">
            <a:off x="1981200" y="3657600"/>
            <a:ext cx="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9" name="Line 19"/>
          <p:cNvSpPr>
            <a:spLocks noChangeShapeType="1"/>
          </p:cNvSpPr>
          <p:nvPr/>
        </p:nvSpPr>
        <p:spPr bwMode="auto">
          <a:xfrm>
            <a:off x="1981200" y="5867400"/>
            <a:ext cx="609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0" name="Line 20"/>
          <p:cNvSpPr>
            <a:spLocks noChangeShapeType="1"/>
          </p:cNvSpPr>
          <p:nvPr/>
        </p:nvSpPr>
        <p:spPr bwMode="auto">
          <a:xfrm flipV="1">
            <a:off x="8077200" y="41148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1" name="Line 21"/>
          <p:cNvSpPr>
            <a:spLocks noChangeShapeType="1"/>
          </p:cNvSpPr>
          <p:nvPr/>
        </p:nvSpPr>
        <p:spPr bwMode="auto">
          <a:xfrm flipH="1">
            <a:off x="5562600" y="4953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2" name="Line 22"/>
          <p:cNvSpPr>
            <a:spLocks noChangeShapeType="1"/>
          </p:cNvSpPr>
          <p:nvPr/>
        </p:nvSpPr>
        <p:spPr bwMode="auto">
          <a:xfrm flipV="1">
            <a:off x="5943600" y="2971800"/>
            <a:ext cx="0" cy="304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3" name="Line 23"/>
          <p:cNvSpPr>
            <a:spLocks noChangeShapeType="1"/>
          </p:cNvSpPr>
          <p:nvPr/>
        </p:nvSpPr>
        <p:spPr bwMode="auto">
          <a:xfrm>
            <a:off x="3581400" y="2514600"/>
            <a:ext cx="3048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4" name="Line 24"/>
          <p:cNvSpPr>
            <a:spLocks noChangeShapeType="1"/>
          </p:cNvSpPr>
          <p:nvPr/>
        </p:nvSpPr>
        <p:spPr bwMode="auto">
          <a:xfrm>
            <a:off x="6629400" y="2514600"/>
            <a:ext cx="3810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5" name="Text Box 25"/>
          <p:cNvSpPr txBox="1">
            <a:spLocks noChangeArrowheads="1"/>
          </p:cNvSpPr>
          <p:nvPr/>
        </p:nvSpPr>
        <p:spPr bwMode="auto">
          <a:xfrm>
            <a:off x="2286000" y="32766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X</a:t>
            </a:r>
          </a:p>
        </p:txBody>
      </p:sp>
      <p:sp>
        <p:nvSpPr>
          <p:cNvPr id="25626" name="Line 26"/>
          <p:cNvSpPr>
            <a:spLocks noChangeShapeType="1"/>
          </p:cNvSpPr>
          <p:nvPr/>
        </p:nvSpPr>
        <p:spPr bwMode="auto">
          <a:xfrm>
            <a:off x="1143000" y="28956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7" name="Text Box 27"/>
          <p:cNvSpPr txBox="1">
            <a:spLocks noChangeArrowheads="1"/>
          </p:cNvSpPr>
          <p:nvPr/>
        </p:nvSpPr>
        <p:spPr bwMode="auto">
          <a:xfrm>
            <a:off x="1004888" y="2438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P</a:t>
            </a:r>
          </a:p>
        </p:txBody>
      </p:sp>
      <p:sp>
        <p:nvSpPr>
          <p:cNvPr id="25628" name="Text Box 28"/>
          <p:cNvSpPr txBox="1">
            <a:spLocks noChangeArrowheads="1"/>
          </p:cNvSpPr>
          <p:nvPr/>
        </p:nvSpPr>
        <p:spPr bwMode="auto">
          <a:xfrm>
            <a:off x="3913188" y="22860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solidFill>
                  <a:schemeClr val="hlink"/>
                </a:solidFill>
              </a:rPr>
              <a:t>H</a:t>
            </a:r>
          </a:p>
        </p:txBody>
      </p:sp>
      <p:sp>
        <p:nvSpPr>
          <p:cNvPr id="25629" name="Text Box 29"/>
          <p:cNvSpPr txBox="1">
            <a:spLocks noChangeArrowheads="1"/>
          </p:cNvSpPr>
          <p:nvPr/>
        </p:nvSpPr>
        <p:spPr bwMode="auto">
          <a:xfrm>
            <a:off x="6996113" y="2247900"/>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solidFill>
                  <a:schemeClr val="hlink"/>
                </a:solidFill>
              </a:rPr>
              <a:t>GAdat, sol</a:t>
            </a:r>
            <a:endParaRPr lang="en-US" altLang="en-US"/>
          </a:p>
        </p:txBody>
      </p:sp>
      <p:sp>
        <p:nvSpPr>
          <p:cNvPr id="25630" name="Text Box 30"/>
          <p:cNvSpPr txBox="1">
            <a:spLocks noChangeArrowheads="1"/>
          </p:cNvSpPr>
          <p:nvPr/>
        </p:nvSpPr>
        <p:spPr bwMode="auto">
          <a:xfrm>
            <a:off x="3429000" y="411480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Xdec</a:t>
            </a:r>
          </a:p>
        </p:txBody>
      </p:sp>
      <p:sp>
        <p:nvSpPr>
          <p:cNvPr id="25631" name="Text Box 31"/>
          <p:cNvSpPr txBox="1">
            <a:spLocks noChangeArrowheads="1"/>
          </p:cNvSpPr>
          <p:nvPr/>
        </p:nvSpPr>
        <p:spPr bwMode="auto">
          <a:xfrm>
            <a:off x="6019800" y="48006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f</a:t>
            </a:r>
          </a:p>
        </p:txBody>
      </p:sp>
      <p:sp>
        <p:nvSpPr>
          <p:cNvPr id="25632" name="Text Box 32"/>
          <p:cNvSpPr txBox="1">
            <a:spLocks noChangeArrowheads="1"/>
          </p:cNvSpPr>
          <p:nvPr/>
        </p:nvSpPr>
        <p:spPr bwMode="auto">
          <a:xfrm>
            <a:off x="6858000" y="3276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a:t>S</a:t>
            </a:r>
          </a:p>
        </p:txBody>
      </p:sp>
      <p:sp>
        <p:nvSpPr>
          <p:cNvPr id="25633" name="Text Box 33"/>
          <p:cNvSpPr txBox="1">
            <a:spLocks noChangeArrowheads="1"/>
          </p:cNvSpPr>
          <p:nvPr/>
        </p:nvSpPr>
        <p:spPr bwMode="auto">
          <a:xfrm>
            <a:off x="304800" y="6172200"/>
            <a:ext cx="4121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en-US" sz="1400"/>
              <a:t>Flow diagram for the inVEETro Global Optimizer v2.0</a:t>
            </a:r>
            <a:endParaRPr lang="en-US"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oter Placeholder 3"/>
          <p:cNvSpPr>
            <a:spLocks noGrp="1"/>
          </p:cNvSpPr>
          <p:nvPr>
            <p:ph type="ftr" sz="quarter" idx="10"/>
          </p:nvPr>
        </p:nvSpPr>
        <p:spPr/>
        <p:txBody>
          <a:bodyPr/>
          <a:lstStyle/>
          <a:p>
            <a:r>
              <a:rPr lang="en-US" altLang="en-US"/>
              <a:t>Genetic Algorithms - Mike Lensi</a:t>
            </a:r>
          </a:p>
        </p:txBody>
      </p:sp>
      <p:sp>
        <p:nvSpPr>
          <p:cNvPr id="145" name="Slide Number Placeholder 4"/>
          <p:cNvSpPr>
            <a:spLocks noGrp="1"/>
          </p:cNvSpPr>
          <p:nvPr>
            <p:ph type="sldNum" sz="quarter" idx="11"/>
          </p:nvPr>
        </p:nvSpPr>
        <p:spPr/>
        <p:txBody>
          <a:bodyPr/>
          <a:lstStyle/>
          <a:p>
            <a:fld id="{0E7FB9D8-7FF4-47ED-BA1C-1655737C3CB4}" type="slidenum">
              <a:rPr lang="en-US" altLang="en-US"/>
              <a:pPr/>
              <a:t>23</a:t>
            </a:fld>
            <a:endParaRPr lang="en-US" altLang="en-US"/>
          </a:p>
        </p:txBody>
      </p:sp>
      <p:grpSp>
        <p:nvGrpSpPr>
          <p:cNvPr id="36987" name="Group 123"/>
          <p:cNvGrpSpPr>
            <a:grpSpLocks/>
          </p:cNvGrpSpPr>
          <p:nvPr/>
        </p:nvGrpSpPr>
        <p:grpSpPr bwMode="auto">
          <a:xfrm>
            <a:off x="1219200" y="4800600"/>
            <a:ext cx="1828800" cy="1371600"/>
            <a:chOff x="432" y="3120"/>
            <a:chExt cx="1152" cy="864"/>
          </a:xfrm>
        </p:grpSpPr>
        <p:sp>
          <p:nvSpPr>
            <p:cNvPr id="36943" name="Rectangle 79"/>
            <p:cNvSpPr>
              <a:spLocks noChangeArrowheads="1"/>
            </p:cNvSpPr>
            <p:nvPr/>
          </p:nvSpPr>
          <p:spPr bwMode="auto">
            <a:xfrm>
              <a:off x="432" y="3120"/>
              <a:ext cx="1152" cy="8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903" name="Group 39"/>
            <p:cNvGrpSpPr>
              <a:grpSpLocks/>
            </p:cNvGrpSpPr>
            <p:nvPr/>
          </p:nvGrpSpPr>
          <p:grpSpPr bwMode="auto">
            <a:xfrm>
              <a:off x="576" y="3168"/>
              <a:ext cx="96" cy="768"/>
              <a:chOff x="4896" y="1536"/>
              <a:chExt cx="288" cy="1680"/>
            </a:xfrm>
          </p:grpSpPr>
          <p:sp>
            <p:nvSpPr>
              <p:cNvPr id="36904" name="Rectangle 40"/>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05" name="Rectangle 41"/>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06" name="Rectangle 42"/>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07" name="Rectangle 43"/>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08" name="Rectangle 44"/>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09" name="Rectangle 45"/>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10" name="Rectangle 46"/>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6911" name="Group 47"/>
            <p:cNvGrpSpPr>
              <a:grpSpLocks/>
            </p:cNvGrpSpPr>
            <p:nvPr/>
          </p:nvGrpSpPr>
          <p:grpSpPr bwMode="auto">
            <a:xfrm>
              <a:off x="768" y="3168"/>
              <a:ext cx="96" cy="768"/>
              <a:chOff x="4896" y="1536"/>
              <a:chExt cx="288" cy="1680"/>
            </a:xfrm>
          </p:grpSpPr>
          <p:sp>
            <p:nvSpPr>
              <p:cNvPr id="36912" name="Rectangle 48"/>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13" name="Rectangle 49"/>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14" name="Rectangle 50"/>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15" name="Rectangle 51"/>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16" name="Rectangle 52"/>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17" name="Rectangle 53"/>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18" name="Rectangle 54"/>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6919" name="Group 55"/>
            <p:cNvGrpSpPr>
              <a:grpSpLocks/>
            </p:cNvGrpSpPr>
            <p:nvPr/>
          </p:nvGrpSpPr>
          <p:grpSpPr bwMode="auto">
            <a:xfrm>
              <a:off x="960" y="3168"/>
              <a:ext cx="96" cy="768"/>
              <a:chOff x="4896" y="1536"/>
              <a:chExt cx="288" cy="1680"/>
            </a:xfrm>
          </p:grpSpPr>
          <p:sp>
            <p:nvSpPr>
              <p:cNvPr id="36920" name="Rectangle 56"/>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1" name="Rectangle 57"/>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2" name="Rectangle 58"/>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3" name="Rectangle 59"/>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4" name="Rectangle 60"/>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25" name="Rectangle 61"/>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6" name="Rectangle 62"/>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nvGrpSpPr>
            <p:cNvPr id="36927" name="Group 63"/>
            <p:cNvGrpSpPr>
              <a:grpSpLocks/>
            </p:cNvGrpSpPr>
            <p:nvPr/>
          </p:nvGrpSpPr>
          <p:grpSpPr bwMode="auto">
            <a:xfrm>
              <a:off x="1152" y="3168"/>
              <a:ext cx="96" cy="768"/>
              <a:chOff x="4896" y="1536"/>
              <a:chExt cx="288" cy="1680"/>
            </a:xfrm>
          </p:grpSpPr>
          <p:sp>
            <p:nvSpPr>
              <p:cNvPr id="36928" name="Rectangle 64"/>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29" name="Rectangle 65"/>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0" name="Rectangle 66"/>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1" name="Rectangle 67"/>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2" name="Rectangle 68"/>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3" name="Rectangle 69"/>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4" name="Rectangle 70"/>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6935" name="Group 71"/>
            <p:cNvGrpSpPr>
              <a:grpSpLocks/>
            </p:cNvGrpSpPr>
            <p:nvPr/>
          </p:nvGrpSpPr>
          <p:grpSpPr bwMode="auto">
            <a:xfrm>
              <a:off x="1344" y="3168"/>
              <a:ext cx="96" cy="768"/>
              <a:chOff x="4896" y="1536"/>
              <a:chExt cx="288" cy="1680"/>
            </a:xfrm>
          </p:grpSpPr>
          <p:sp>
            <p:nvSpPr>
              <p:cNvPr id="36936" name="Rectangle 72"/>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7" name="Rectangle 73"/>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38" name="Rectangle 74"/>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39" name="Rectangle 75"/>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40" name="Rectangle 76"/>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41" name="Rectangle 77"/>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42" name="Rectangle 78"/>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sp>
        <p:nvSpPr>
          <p:cNvPr id="36868"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GA Controls</a:t>
            </a:r>
          </a:p>
        </p:txBody>
      </p:sp>
      <p:sp>
        <p:nvSpPr>
          <p:cNvPr id="36899" name="Rectangle 35"/>
          <p:cNvSpPr>
            <a:spLocks noGrp="1" noChangeArrowheads="1"/>
          </p:cNvSpPr>
          <p:nvPr>
            <p:ph type="title"/>
          </p:nvPr>
        </p:nvSpPr>
        <p:spPr/>
        <p:txBody>
          <a:bodyPr/>
          <a:lstStyle/>
          <a:p>
            <a:r>
              <a:rPr lang="en-US" altLang="en-US"/>
              <a:t>The “Algorithm” in GA</a:t>
            </a:r>
          </a:p>
        </p:txBody>
      </p:sp>
      <p:sp>
        <p:nvSpPr>
          <p:cNvPr id="36900" name="Rectangle 36"/>
          <p:cNvSpPr>
            <a:spLocks noGrp="1" noChangeArrowheads="1"/>
          </p:cNvSpPr>
          <p:nvPr>
            <p:ph type="body" idx="1"/>
          </p:nvPr>
        </p:nvSpPr>
        <p:spPr>
          <a:xfrm>
            <a:off x="304800" y="1981200"/>
            <a:ext cx="4191000" cy="4495800"/>
          </a:xfrm>
          <a:ln/>
        </p:spPr>
        <p:txBody>
          <a:bodyPr/>
          <a:lstStyle/>
          <a:p>
            <a:r>
              <a:rPr lang="en-US" altLang="en-US" sz="2400"/>
              <a:t>Number of Chromosomes</a:t>
            </a:r>
          </a:p>
          <a:p>
            <a:pPr lvl="1"/>
            <a:r>
              <a:rPr lang="en-US" altLang="en-US" sz="2000"/>
              <a:t>the number of solutions (organisms) per generation</a:t>
            </a:r>
          </a:p>
          <a:p>
            <a:pPr lvl="2"/>
            <a:r>
              <a:rPr lang="en-US" altLang="en-US" sz="1800"/>
              <a:t>each solution will be evaluated for fitness</a:t>
            </a:r>
          </a:p>
          <a:p>
            <a:r>
              <a:rPr lang="en-US" altLang="en-US" sz="2400"/>
              <a:t>Number of Generations</a:t>
            </a:r>
          </a:p>
          <a:p>
            <a:pPr lvl="1"/>
            <a:r>
              <a:rPr lang="en-US" altLang="en-US" sz="2000"/>
              <a:t>provides a stopping criterion for the algorithm</a:t>
            </a:r>
          </a:p>
        </p:txBody>
      </p:sp>
      <p:sp>
        <p:nvSpPr>
          <p:cNvPr id="36901" name="Text Box 37"/>
          <p:cNvSpPr txBox="1">
            <a:spLocks noChangeArrowheads="1"/>
          </p:cNvSpPr>
          <p:nvPr/>
        </p:nvSpPr>
        <p:spPr bwMode="auto">
          <a:xfrm>
            <a:off x="304800" y="6477000"/>
            <a:ext cx="8264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50000"/>
              </a:spcBef>
            </a:pPr>
            <a:r>
              <a:rPr lang="en-US" altLang="en-US" sz="1400"/>
              <a:t>These controls apply specifically the inVEETro Global Optimizer v2.0, but are representative of GA’s in general.</a:t>
            </a:r>
            <a:endParaRPr lang="en-US" altLang="en-US"/>
          </a:p>
        </p:txBody>
      </p:sp>
      <p:sp>
        <p:nvSpPr>
          <p:cNvPr id="36902" name="Rectangle 38"/>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Times New Roman" panose="02020603050405020304" pitchFamily="18" charset="0"/>
              </a:defRPr>
            </a:lvl1pPr>
            <a:lvl2pPr marL="742950" indent="-285750" algn="l">
              <a:spcBef>
                <a:spcPct val="20000"/>
              </a:spcBef>
              <a:buChar char="–"/>
              <a:defRPr sz="2800">
                <a:solidFill>
                  <a:schemeClr val="tx1"/>
                </a:solidFill>
                <a:latin typeface="Times New Roman" panose="02020603050405020304" pitchFamily="18" charset="0"/>
              </a:defRPr>
            </a:lvl2pPr>
            <a:lvl3pPr marL="1143000" indent="-228600" algn="l">
              <a:spcBef>
                <a:spcPct val="20000"/>
              </a:spcBef>
              <a:buChar char="•"/>
              <a:defRPr sz="2400">
                <a:solidFill>
                  <a:schemeClr val="tx1"/>
                </a:solidFill>
                <a:latin typeface="Times New Roman" panose="02020603050405020304" pitchFamily="18"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400"/>
              <a:t>Survival Rate</a:t>
            </a:r>
          </a:p>
          <a:p>
            <a:pPr lvl="1"/>
            <a:r>
              <a:rPr lang="en-US" altLang="en-US" sz="2000"/>
              <a:t>percentage of organisms that survive to reproduce</a:t>
            </a:r>
          </a:p>
          <a:p>
            <a:r>
              <a:rPr lang="en-US" altLang="en-US" sz="2400"/>
              <a:t>Top Member Mating Frequency</a:t>
            </a:r>
          </a:p>
          <a:p>
            <a:pPr lvl="1"/>
            <a:r>
              <a:rPr lang="en-US" altLang="en-US" sz="2000"/>
              <a:t>controls the frequency with which the most fit survivors will mate with the other survivors</a:t>
            </a:r>
          </a:p>
          <a:p>
            <a:r>
              <a:rPr lang="en-US" altLang="en-US" sz="2400"/>
              <a:t>Mutation Rate</a:t>
            </a:r>
          </a:p>
          <a:p>
            <a:pPr lvl="1"/>
            <a:r>
              <a:rPr lang="en-US" altLang="en-US" sz="2000"/>
              <a:t>each bit’s probability of mutating</a:t>
            </a:r>
          </a:p>
        </p:txBody>
      </p:sp>
      <p:grpSp>
        <p:nvGrpSpPr>
          <p:cNvPr id="36988" name="Group 124"/>
          <p:cNvGrpSpPr>
            <a:grpSpLocks/>
          </p:cNvGrpSpPr>
          <p:nvPr/>
        </p:nvGrpSpPr>
        <p:grpSpPr bwMode="auto">
          <a:xfrm>
            <a:off x="1371600" y="4953000"/>
            <a:ext cx="1828800" cy="1371600"/>
            <a:chOff x="432" y="3120"/>
            <a:chExt cx="1152" cy="864"/>
          </a:xfrm>
        </p:grpSpPr>
        <p:sp>
          <p:nvSpPr>
            <p:cNvPr id="36989" name="Rectangle 125"/>
            <p:cNvSpPr>
              <a:spLocks noChangeArrowheads="1"/>
            </p:cNvSpPr>
            <p:nvPr/>
          </p:nvSpPr>
          <p:spPr bwMode="auto">
            <a:xfrm>
              <a:off x="432" y="3120"/>
              <a:ext cx="1152" cy="8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990" name="Group 126"/>
            <p:cNvGrpSpPr>
              <a:grpSpLocks/>
            </p:cNvGrpSpPr>
            <p:nvPr/>
          </p:nvGrpSpPr>
          <p:grpSpPr bwMode="auto">
            <a:xfrm>
              <a:off x="576" y="3168"/>
              <a:ext cx="96" cy="768"/>
              <a:chOff x="4896" y="1536"/>
              <a:chExt cx="288" cy="1680"/>
            </a:xfrm>
          </p:grpSpPr>
          <p:sp>
            <p:nvSpPr>
              <p:cNvPr id="36991" name="Rectangle 127"/>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92" name="Rectangle 128"/>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93" name="Rectangle 129"/>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94" name="Rectangle 130"/>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95" name="Rectangle 131"/>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6996" name="Rectangle 132"/>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6997" name="Rectangle 133"/>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6998" name="Group 134"/>
            <p:cNvGrpSpPr>
              <a:grpSpLocks/>
            </p:cNvGrpSpPr>
            <p:nvPr/>
          </p:nvGrpSpPr>
          <p:grpSpPr bwMode="auto">
            <a:xfrm>
              <a:off x="768" y="3168"/>
              <a:ext cx="96" cy="768"/>
              <a:chOff x="4896" y="1536"/>
              <a:chExt cx="288" cy="1680"/>
            </a:xfrm>
          </p:grpSpPr>
          <p:sp>
            <p:nvSpPr>
              <p:cNvPr id="36999" name="Rectangle 135"/>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00" name="Rectangle 136"/>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01" name="Rectangle 137"/>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02" name="Rectangle 138"/>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03" name="Rectangle 139"/>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04" name="Rectangle 140"/>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05" name="Rectangle 141"/>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7006" name="Group 142"/>
            <p:cNvGrpSpPr>
              <a:grpSpLocks/>
            </p:cNvGrpSpPr>
            <p:nvPr/>
          </p:nvGrpSpPr>
          <p:grpSpPr bwMode="auto">
            <a:xfrm>
              <a:off x="960" y="3168"/>
              <a:ext cx="96" cy="768"/>
              <a:chOff x="4896" y="1536"/>
              <a:chExt cx="288" cy="1680"/>
            </a:xfrm>
          </p:grpSpPr>
          <p:sp>
            <p:nvSpPr>
              <p:cNvPr id="37007" name="Rectangle 143"/>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08" name="Rectangle 144"/>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09" name="Rectangle 145"/>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10" name="Rectangle 146"/>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11" name="Rectangle 147"/>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12" name="Rectangle 148"/>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13" name="Rectangle 149"/>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nvGrpSpPr>
            <p:cNvPr id="37014" name="Group 150"/>
            <p:cNvGrpSpPr>
              <a:grpSpLocks/>
            </p:cNvGrpSpPr>
            <p:nvPr/>
          </p:nvGrpSpPr>
          <p:grpSpPr bwMode="auto">
            <a:xfrm>
              <a:off x="1152" y="3168"/>
              <a:ext cx="96" cy="768"/>
              <a:chOff x="4896" y="1536"/>
              <a:chExt cx="288" cy="1680"/>
            </a:xfrm>
          </p:grpSpPr>
          <p:sp>
            <p:nvSpPr>
              <p:cNvPr id="37015" name="Rectangle 151"/>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16" name="Rectangle 152"/>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17" name="Rectangle 153"/>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18" name="Rectangle 154"/>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19" name="Rectangle 155"/>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20" name="Rectangle 156"/>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21" name="Rectangle 157"/>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7022" name="Group 158"/>
            <p:cNvGrpSpPr>
              <a:grpSpLocks/>
            </p:cNvGrpSpPr>
            <p:nvPr/>
          </p:nvGrpSpPr>
          <p:grpSpPr bwMode="auto">
            <a:xfrm>
              <a:off x="1344" y="3168"/>
              <a:ext cx="96" cy="768"/>
              <a:chOff x="4896" y="1536"/>
              <a:chExt cx="288" cy="1680"/>
            </a:xfrm>
          </p:grpSpPr>
          <p:sp>
            <p:nvSpPr>
              <p:cNvPr id="37023" name="Rectangle 159"/>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24" name="Rectangle 160"/>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25" name="Rectangle 161"/>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26" name="Rectangle 162"/>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27" name="Rectangle 163"/>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28" name="Rectangle 164"/>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29" name="Rectangle 165"/>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grpSp>
        <p:nvGrpSpPr>
          <p:cNvPr id="37030" name="Group 166"/>
          <p:cNvGrpSpPr>
            <a:grpSpLocks/>
          </p:cNvGrpSpPr>
          <p:nvPr/>
        </p:nvGrpSpPr>
        <p:grpSpPr bwMode="auto">
          <a:xfrm>
            <a:off x="1524000" y="5105400"/>
            <a:ext cx="1828800" cy="1371600"/>
            <a:chOff x="432" y="3120"/>
            <a:chExt cx="1152" cy="864"/>
          </a:xfrm>
        </p:grpSpPr>
        <p:sp>
          <p:nvSpPr>
            <p:cNvPr id="37031" name="Rectangle 167"/>
            <p:cNvSpPr>
              <a:spLocks noChangeArrowheads="1"/>
            </p:cNvSpPr>
            <p:nvPr/>
          </p:nvSpPr>
          <p:spPr bwMode="auto">
            <a:xfrm>
              <a:off x="432" y="3120"/>
              <a:ext cx="1152" cy="8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7032" name="Group 168"/>
            <p:cNvGrpSpPr>
              <a:grpSpLocks/>
            </p:cNvGrpSpPr>
            <p:nvPr/>
          </p:nvGrpSpPr>
          <p:grpSpPr bwMode="auto">
            <a:xfrm>
              <a:off x="576" y="3168"/>
              <a:ext cx="96" cy="768"/>
              <a:chOff x="4896" y="1536"/>
              <a:chExt cx="288" cy="1680"/>
            </a:xfrm>
          </p:grpSpPr>
          <p:sp>
            <p:nvSpPr>
              <p:cNvPr id="37033" name="Rectangle 169"/>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34" name="Rectangle 170"/>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35" name="Rectangle 171"/>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36" name="Rectangle 172"/>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37" name="Rectangle 173"/>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38" name="Rectangle 174"/>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39" name="Rectangle 175"/>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7040" name="Group 176"/>
            <p:cNvGrpSpPr>
              <a:grpSpLocks/>
            </p:cNvGrpSpPr>
            <p:nvPr/>
          </p:nvGrpSpPr>
          <p:grpSpPr bwMode="auto">
            <a:xfrm>
              <a:off x="768" y="3168"/>
              <a:ext cx="96" cy="768"/>
              <a:chOff x="4896" y="1536"/>
              <a:chExt cx="288" cy="1680"/>
            </a:xfrm>
          </p:grpSpPr>
          <p:sp>
            <p:nvSpPr>
              <p:cNvPr id="37041" name="Rectangle 177"/>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42" name="Rectangle 178"/>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43" name="Rectangle 179"/>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44" name="Rectangle 180"/>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45" name="Rectangle 181"/>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46" name="Rectangle 182"/>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47" name="Rectangle 183"/>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7048" name="Group 184"/>
            <p:cNvGrpSpPr>
              <a:grpSpLocks/>
            </p:cNvGrpSpPr>
            <p:nvPr/>
          </p:nvGrpSpPr>
          <p:grpSpPr bwMode="auto">
            <a:xfrm>
              <a:off x="960" y="3168"/>
              <a:ext cx="96" cy="768"/>
              <a:chOff x="4896" y="1536"/>
              <a:chExt cx="288" cy="1680"/>
            </a:xfrm>
          </p:grpSpPr>
          <p:sp>
            <p:nvSpPr>
              <p:cNvPr id="37049" name="Rectangle 185"/>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0" name="Rectangle 186"/>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1" name="Rectangle 187"/>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2" name="Rectangle 188"/>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3" name="Rectangle 189"/>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54" name="Rectangle 190"/>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5" name="Rectangle 191"/>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nvGrpSpPr>
            <p:cNvPr id="37056" name="Group 192"/>
            <p:cNvGrpSpPr>
              <a:grpSpLocks/>
            </p:cNvGrpSpPr>
            <p:nvPr/>
          </p:nvGrpSpPr>
          <p:grpSpPr bwMode="auto">
            <a:xfrm>
              <a:off x="1152" y="3168"/>
              <a:ext cx="96" cy="768"/>
              <a:chOff x="4896" y="1536"/>
              <a:chExt cx="288" cy="1680"/>
            </a:xfrm>
          </p:grpSpPr>
          <p:sp>
            <p:nvSpPr>
              <p:cNvPr id="37057" name="Rectangle 193"/>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58" name="Rectangle 194"/>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59" name="Rectangle 195"/>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0" name="Rectangle 196"/>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1" name="Rectangle 197"/>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2" name="Rectangle 198"/>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3" name="Rectangle 199"/>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grpSp>
        <p:grpSp>
          <p:nvGrpSpPr>
            <p:cNvPr id="37064" name="Group 200"/>
            <p:cNvGrpSpPr>
              <a:grpSpLocks/>
            </p:cNvGrpSpPr>
            <p:nvPr/>
          </p:nvGrpSpPr>
          <p:grpSpPr bwMode="auto">
            <a:xfrm>
              <a:off x="1344" y="3168"/>
              <a:ext cx="96" cy="768"/>
              <a:chOff x="4896" y="1536"/>
              <a:chExt cx="288" cy="1680"/>
            </a:xfrm>
          </p:grpSpPr>
          <p:sp>
            <p:nvSpPr>
              <p:cNvPr id="37065" name="Rectangle 201"/>
              <p:cNvSpPr>
                <a:spLocks noChangeArrowheads="1"/>
              </p:cNvSpPr>
              <p:nvPr/>
            </p:nvSpPr>
            <p:spPr bwMode="auto">
              <a:xfrm>
                <a:off x="4896" y="15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6" name="Rectangle 202"/>
              <p:cNvSpPr>
                <a:spLocks noChangeArrowheads="1"/>
              </p:cNvSpPr>
              <p:nvPr/>
            </p:nvSpPr>
            <p:spPr bwMode="auto">
              <a:xfrm>
                <a:off x="4896" y="17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67" name="Rectangle 203"/>
              <p:cNvSpPr>
                <a:spLocks noChangeArrowheads="1"/>
              </p:cNvSpPr>
              <p:nvPr/>
            </p:nvSpPr>
            <p:spPr bwMode="auto">
              <a:xfrm>
                <a:off x="4896" y="201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68" name="Rectangle 204"/>
              <p:cNvSpPr>
                <a:spLocks noChangeArrowheads="1"/>
              </p:cNvSpPr>
              <p:nvPr/>
            </p:nvSpPr>
            <p:spPr bwMode="auto">
              <a:xfrm>
                <a:off x="4896" y="225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69" name="Rectangle 205"/>
              <p:cNvSpPr>
                <a:spLocks noChangeArrowheads="1"/>
              </p:cNvSpPr>
              <p:nvPr/>
            </p:nvSpPr>
            <p:spPr bwMode="auto">
              <a:xfrm>
                <a:off x="4896" y="249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1</a:t>
                </a:r>
              </a:p>
            </p:txBody>
          </p:sp>
          <p:sp>
            <p:nvSpPr>
              <p:cNvPr id="37070" name="Rectangle 206"/>
              <p:cNvSpPr>
                <a:spLocks noChangeArrowheads="1"/>
              </p:cNvSpPr>
              <p:nvPr/>
            </p:nvSpPr>
            <p:spPr bwMode="auto">
              <a:xfrm>
                <a:off x="4896" y="273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sp>
            <p:nvSpPr>
              <p:cNvPr id="37071" name="Rectangle 207"/>
              <p:cNvSpPr>
                <a:spLocks noChangeArrowheads="1"/>
              </p:cNvSpPr>
              <p:nvPr/>
            </p:nvSpPr>
            <p:spPr bwMode="auto">
              <a:xfrm>
                <a:off x="4896" y="2976"/>
                <a:ext cx="288" cy="2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t>0</a:t>
                </a:r>
              </a:p>
            </p:txBody>
          </p:sp>
        </p:grpSp>
      </p:grpSp>
      <p:grpSp>
        <p:nvGrpSpPr>
          <p:cNvPr id="37078" name="Group 214"/>
          <p:cNvGrpSpPr>
            <a:grpSpLocks/>
          </p:cNvGrpSpPr>
          <p:nvPr/>
        </p:nvGrpSpPr>
        <p:grpSpPr bwMode="auto">
          <a:xfrm>
            <a:off x="2590800" y="5181600"/>
            <a:ext cx="609600" cy="1219200"/>
            <a:chOff x="1632" y="3264"/>
            <a:chExt cx="384" cy="768"/>
          </a:xfrm>
        </p:grpSpPr>
        <p:grpSp>
          <p:nvGrpSpPr>
            <p:cNvPr id="37074" name="Group 210"/>
            <p:cNvGrpSpPr>
              <a:grpSpLocks/>
            </p:cNvGrpSpPr>
            <p:nvPr/>
          </p:nvGrpSpPr>
          <p:grpSpPr bwMode="auto">
            <a:xfrm>
              <a:off x="1632" y="3264"/>
              <a:ext cx="192" cy="768"/>
              <a:chOff x="1632" y="3264"/>
              <a:chExt cx="192" cy="768"/>
            </a:xfrm>
          </p:grpSpPr>
          <p:sp>
            <p:nvSpPr>
              <p:cNvPr id="37072" name="Line 208"/>
              <p:cNvSpPr>
                <a:spLocks noChangeShapeType="1"/>
              </p:cNvSpPr>
              <p:nvPr/>
            </p:nvSpPr>
            <p:spPr bwMode="auto">
              <a:xfrm>
                <a:off x="1632" y="3264"/>
                <a:ext cx="192" cy="76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73" name="Line 209"/>
              <p:cNvSpPr>
                <a:spLocks noChangeShapeType="1"/>
              </p:cNvSpPr>
              <p:nvPr/>
            </p:nvSpPr>
            <p:spPr bwMode="auto">
              <a:xfrm flipH="1">
                <a:off x="1632" y="3264"/>
                <a:ext cx="192" cy="76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7075" name="Group 211"/>
            <p:cNvGrpSpPr>
              <a:grpSpLocks/>
            </p:cNvGrpSpPr>
            <p:nvPr/>
          </p:nvGrpSpPr>
          <p:grpSpPr bwMode="auto">
            <a:xfrm>
              <a:off x="1824" y="3264"/>
              <a:ext cx="192" cy="768"/>
              <a:chOff x="1632" y="3264"/>
              <a:chExt cx="192" cy="768"/>
            </a:xfrm>
          </p:grpSpPr>
          <p:sp>
            <p:nvSpPr>
              <p:cNvPr id="37076" name="Line 212"/>
              <p:cNvSpPr>
                <a:spLocks noChangeShapeType="1"/>
              </p:cNvSpPr>
              <p:nvPr/>
            </p:nvSpPr>
            <p:spPr bwMode="auto">
              <a:xfrm>
                <a:off x="1632" y="3264"/>
                <a:ext cx="192" cy="76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77" name="Line 213"/>
              <p:cNvSpPr>
                <a:spLocks noChangeShapeType="1"/>
              </p:cNvSpPr>
              <p:nvPr/>
            </p:nvSpPr>
            <p:spPr bwMode="auto">
              <a:xfrm flipH="1">
                <a:off x="1632" y="3264"/>
                <a:ext cx="192" cy="76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7080" name="Line 216"/>
          <p:cNvSpPr>
            <a:spLocks noChangeShapeType="1"/>
          </p:cNvSpPr>
          <p:nvPr/>
        </p:nvSpPr>
        <p:spPr bwMode="auto">
          <a:xfrm>
            <a:off x="1905000" y="5638800"/>
            <a:ext cx="228600" cy="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81" name="Line 217"/>
          <p:cNvSpPr>
            <a:spLocks noChangeShapeType="1"/>
          </p:cNvSpPr>
          <p:nvPr/>
        </p:nvSpPr>
        <p:spPr bwMode="auto">
          <a:xfrm>
            <a:off x="1905000" y="5867400"/>
            <a:ext cx="533400" cy="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83" name="Rectangle 219"/>
          <p:cNvSpPr>
            <a:spLocks noChangeArrowheads="1"/>
          </p:cNvSpPr>
          <p:nvPr/>
        </p:nvSpPr>
        <p:spPr bwMode="auto">
          <a:xfrm>
            <a:off x="1752600" y="5356225"/>
            <a:ext cx="152400" cy="1730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solidFill>
                  <a:schemeClr val="bg1"/>
                </a:solidFill>
              </a:rPr>
              <a:t>1</a:t>
            </a:r>
          </a:p>
        </p:txBody>
      </p:sp>
      <p:sp>
        <p:nvSpPr>
          <p:cNvPr id="37084" name="Rectangle 220"/>
          <p:cNvSpPr>
            <a:spLocks noChangeArrowheads="1"/>
          </p:cNvSpPr>
          <p:nvPr/>
        </p:nvSpPr>
        <p:spPr bwMode="auto">
          <a:xfrm>
            <a:off x="1752600" y="6226175"/>
            <a:ext cx="152400" cy="17462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00">
                <a:solidFill>
                  <a:schemeClr val="bg1"/>
                </a:solidFill>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6987"/>
                                        </p:tgtEl>
                                        <p:attrNameLst>
                                          <p:attrName>style.visibility</p:attrName>
                                        </p:attrNameLst>
                                      </p:cBhvr>
                                      <p:to>
                                        <p:strVal val="visible"/>
                                      </p:to>
                                    </p:set>
                                    <p:animEffect transition="in" filter="box(out)">
                                      <p:cBhvr>
                                        <p:cTn id="7" dur="500"/>
                                        <p:tgtEl>
                                          <p:spTgt spid="36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6988"/>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nodeType="afterEffect">
                                  <p:stCondLst>
                                    <p:cond delay="1000"/>
                                  </p:stCondLst>
                                  <p:childTnLst>
                                    <p:set>
                                      <p:cBhvr>
                                        <p:cTn id="14" dur="1" fill="hold">
                                          <p:stCondLst>
                                            <p:cond delay="499"/>
                                          </p:stCondLst>
                                        </p:cTn>
                                        <p:tgtEl>
                                          <p:spTgt spid="370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70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37080"/>
                                        </p:tgtEl>
                                        <p:attrNameLst>
                                          <p:attrName>style.visibility</p:attrName>
                                        </p:attrNameLst>
                                      </p:cBhvr>
                                      <p:to>
                                        <p:strVal val="visible"/>
                                      </p:to>
                                    </p:set>
                                    <p:anim calcmode="lin" valueType="num">
                                      <p:cBhvr>
                                        <p:cTn id="23" dur="500" fill="hold"/>
                                        <p:tgtEl>
                                          <p:spTgt spid="37080"/>
                                        </p:tgtEl>
                                        <p:attrNameLst>
                                          <p:attrName>ppt_x</p:attrName>
                                        </p:attrNameLst>
                                      </p:cBhvr>
                                      <p:tavLst>
                                        <p:tav tm="0">
                                          <p:val>
                                            <p:strVal val="#ppt_x-#ppt_w/2"/>
                                          </p:val>
                                        </p:tav>
                                        <p:tav tm="100000">
                                          <p:val>
                                            <p:strVal val="#ppt_x"/>
                                          </p:val>
                                        </p:tav>
                                      </p:tavLst>
                                    </p:anim>
                                    <p:anim calcmode="lin" valueType="num">
                                      <p:cBhvr>
                                        <p:cTn id="24" dur="500" fill="hold"/>
                                        <p:tgtEl>
                                          <p:spTgt spid="37080"/>
                                        </p:tgtEl>
                                        <p:attrNameLst>
                                          <p:attrName>ppt_y</p:attrName>
                                        </p:attrNameLst>
                                      </p:cBhvr>
                                      <p:tavLst>
                                        <p:tav tm="0">
                                          <p:val>
                                            <p:strVal val="#ppt_y"/>
                                          </p:val>
                                        </p:tav>
                                        <p:tav tm="100000">
                                          <p:val>
                                            <p:strVal val="#ppt_y"/>
                                          </p:val>
                                        </p:tav>
                                      </p:tavLst>
                                    </p:anim>
                                    <p:anim calcmode="lin" valueType="num">
                                      <p:cBhvr>
                                        <p:cTn id="25" dur="500" fill="hold"/>
                                        <p:tgtEl>
                                          <p:spTgt spid="37080"/>
                                        </p:tgtEl>
                                        <p:attrNameLst>
                                          <p:attrName>ppt_w</p:attrName>
                                        </p:attrNameLst>
                                      </p:cBhvr>
                                      <p:tavLst>
                                        <p:tav tm="0">
                                          <p:val>
                                            <p:fltVal val="0"/>
                                          </p:val>
                                        </p:tav>
                                        <p:tav tm="100000">
                                          <p:val>
                                            <p:strVal val="#ppt_w"/>
                                          </p:val>
                                        </p:tav>
                                      </p:tavLst>
                                    </p:anim>
                                    <p:anim calcmode="lin" valueType="num">
                                      <p:cBhvr>
                                        <p:cTn id="26" dur="500" fill="hold"/>
                                        <p:tgtEl>
                                          <p:spTgt spid="37080"/>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17" presetClass="entr" presetSubtype="8" fill="hold" grpId="0" nodeType="afterEffect">
                                  <p:stCondLst>
                                    <p:cond delay="1000"/>
                                  </p:stCondLst>
                                  <p:childTnLst>
                                    <p:set>
                                      <p:cBhvr>
                                        <p:cTn id="29" dur="1" fill="hold">
                                          <p:stCondLst>
                                            <p:cond delay="0"/>
                                          </p:stCondLst>
                                        </p:cTn>
                                        <p:tgtEl>
                                          <p:spTgt spid="37081"/>
                                        </p:tgtEl>
                                        <p:attrNameLst>
                                          <p:attrName>style.visibility</p:attrName>
                                        </p:attrNameLst>
                                      </p:cBhvr>
                                      <p:to>
                                        <p:strVal val="visible"/>
                                      </p:to>
                                    </p:set>
                                    <p:anim calcmode="lin" valueType="num">
                                      <p:cBhvr>
                                        <p:cTn id="30" dur="500" fill="hold"/>
                                        <p:tgtEl>
                                          <p:spTgt spid="37081"/>
                                        </p:tgtEl>
                                        <p:attrNameLst>
                                          <p:attrName>ppt_x</p:attrName>
                                        </p:attrNameLst>
                                      </p:cBhvr>
                                      <p:tavLst>
                                        <p:tav tm="0">
                                          <p:val>
                                            <p:strVal val="#ppt_x-#ppt_w/2"/>
                                          </p:val>
                                        </p:tav>
                                        <p:tav tm="100000">
                                          <p:val>
                                            <p:strVal val="#ppt_x"/>
                                          </p:val>
                                        </p:tav>
                                      </p:tavLst>
                                    </p:anim>
                                    <p:anim calcmode="lin" valueType="num">
                                      <p:cBhvr>
                                        <p:cTn id="31" dur="500" fill="hold"/>
                                        <p:tgtEl>
                                          <p:spTgt spid="37081"/>
                                        </p:tgtEl>
                                        <p:attrNameLst>
                                          <p:attrName>ppt_y</p:attrName>
                                        </p:attrNameLst>
                                      </p:cBhvr>
                                      <p:tavLst>
                                        <p:tav tm="0">
                                          <p:val>
                                            <p:strVal val="#ppt_y"/>
                                          </p:val>
                                        </p:tav>
                                        <p:tav tm="100000">
                                          <p:val>
                                            <p:strVal val="#ppt_y"/>
                                          </p:val>
                                        </p:tav>
                                      </p:tavLst>
                                    </p:anim>
                                    <p:anim calcmode="lin" valueType="num">
                                      <p:cBhvr>
                                        <p:cTn id="32" dur="500" fill="hold"/>
                                        <p:tgtEl>
                                          <p:spTgt spid="37081"/>
                                        </p:tgtEl>
                                        <p:attrNameLst>
                                          <p:attrName>ppt_w</p:attrName>
                                        </p:attrNameLst>
                                      </p:cBhvr>
                                      <p:tavLst>
                                        <p:tav tm="0">
                                          <p:val>
                                            <p:fltVal val="0"/>
                                          </p:val>
                                        </p:tav>
                                        <p:tav tm="100000">
                                          <p:val>
                                            <p:strVal val="#ppt_w"/>
                                          </p:val>
                                        </p:tav>
                                      </p:tavLst>
                                    </p:anim>
                                    <p:anim calcmode="lin" valueType="num">
                                      <p:cBhvr>
                                        <p:cTn id="33" dur="500" fill="hold"/>
                                        <p:tgtEl>
                                          <p:spTgt spid="3708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37083"/>
                                        </p:tgtEl>
                                        <p:attrNameLst>
                                          <p:attrName>style.visibility</p:attrName>
                                        </p:attrNameLst>
                                      </p:cBhvr>
                                      <p:to>
                                        <p:strVal val="visible"/>
                                      </p:to>
                                    </p:set>
                                    <p:animEffect transition="in" filter="box(out)">
                                      <p:cBhvr>
                                        <p:cTn id="38" dur="500"/>
                                        <p:tgtEl>
                                          <p:spTgt spid="37083"/>
                                        </p:tgtEl>
                                      </p:cBhvr>
                                    </p:animEffect>
                                  </p:childTnLst>
                                </p:cTn>
                              </p:par>
                            </p:childTnLst>
                          </p:cTn>
                        </p:par>
                        <p:par>
                          <p:cTn id="39" fill="hold" nodeType="afterGroup">
                            <p:stCondLst>
                              <p:cond delay="500"/>
                            </p:stCondLst>
                            <p:childTnLst>
                              <p:par>
                                <p:cTn id="40" presetID="4" presetClass="entr" presetSubtype="32" fill="hold" grpId="0" nodeType="afterEffect">
                                  <p:stCondLst>
                                    <p:cond delay="1000"/>
                                  </p:stCondLst>
                                  <p:childTnLst>
                                    <p:set>
                                      <p:cBhvr>
                                        <p:cTn id="41" dur="1" fill="hold">
                                          <p:stCondLst>
                                            <p:cond delay="0"/>
                                          </p:stCondLst>
                                        </p:cTn>
                                        <p:tgtEl>
                                          <p:spTgt spid="37084"/>
                                        </p:tgtEl>
                                        <p:attrNameLst>
                                          <p:attrName>style.visibility</p:attrName>
                                        </p:attrNameLst>
                                      </p:cBhvr>
                                      <p:to>
                                        <p:strVal val="visible"/>
                                      </p:to>
                                    </p:set>
                                    <p:animEffect transition="in" filter="box(out)">
                                      <p:cBhvr>
                                        <p:cTn id="42" dur="500"/>
                                        <p:tgtEl>
                                          <p:spTgt spid="37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80" grpId="0" animBg="1"/>
      <p:bldP spid="37081" grpId="0" animBg="1"/>
      <p:bldP spid="37083" grpId="0" animBg="1" autoUpdateAnimBg="0"/>
      <p:bldP spid="3708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altLang="en-US"/>
              <a:t>Genetic Algorithms - Mike Lensi</a:t>
            </a:r>
          </a:p>
        </p:txBody>
      </p:sp>
      <p:sp>
        <p:nvSpPr>
          <p:cNvPr id="5" name="Slide Number Placeholder 5"/>
          <p:cNvSpPr>
            <a:spLocks noGrp="1"/>
          </p:cNvSpPr>
          <p:nvPr>
            <p:ph type="sldNum" sz="quarter" idx="11"/>
          </p:nvPr>
        </p:nvSpPr>
        <p:spPr/>
        <p:txBody>
          <a:bodyPr/>
          <a:lstStyle/>
          <a:p>
            <a:fld id="{64A5D768-2747-4828-BE4E-0CC9FD91A9FA}" type="slidenum">
              <a:rPr lang="en-US" altLang="en-US"/>
              <a:pPr/>
              <a:t>24</a:t>
            </a:fld>
            <a:endParaRPr lang="en-US" altLang="en-US"/>
          </a:p>
        </p:txBody>
      </p:sp>
      <p:sp>
        <p:nvSpPr>
          <p:cNvPr id="27650" name="Rectangle 2"/>
          <p:cNvSpPr>
            <a:spLocks noGrp="1" noChangeArrowheads="1"/>
          </p:cNvSpPr>
          <p:nvPr>
            <p:ph type="title"/>
          </p:nvPr>
        </p:nvSpPr>
        <p:spPr/>
        <p:txBody>
          <a:bodyPr/>
          <a:lstStyle/>
          <a:p>
            <a:r>
              <a:rPr lang="en-US" altLang="en-US"/>
              <a:t>Presentation Outline</a:t>
            </a:r>
          </a:p>
        </p:txBody>
      </p:sp>
      <p:sp>
        <p:nvSpPr>
          <p:cNvPr id="27651" name="Rectangle 3"/>
          <p:cNvSpPr>
            <a:spLocks noGrp="1" noChangeArrowheads="1"/>
          </p:cNvSpPr>
          <p:nvPr>
            <p:ph type="body" sz="half" idx="1"/>
          </p:nvPr>
        </p:nvSpPr>
        <p:spPr>
          <a:xfrm>
            <a:off x="304800" y="1981200"/>
            <a:ext cx="8534400" cy="4495800"/>
          </a:xfrm>
          <a:ln>
            <a:noFill/>
          </a:ln>
          <a:extLs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2800">
                <a:solidFill>
                  <a:schemeClr val="hlink"/>
                </a:solidFill>
              </a:rPr>
              <a:t>What is a GA?</a:t>
            </a:r>
          </a:p>
          <a:p>
            <a:r>
              <a:rPr lang="en-US" altLang="en-US" sz="2800">
                <a:solidFill>
                  <a:schemeClr val="hlink"/>
                </a:solidFill>
              </a:rPr>
              <a:t>Genetics 101</a:t>
            </a:r>
          </a:p>
          <a:p>
            <a:r>
              <a:rPr lang="en-US" altLang="en-US" sz="2800">
                <a:solidFill>
                  <a:schemeClr val="hlink"/>
                </a:solidFill>
              </a:rPr>
              <a:t>The “Genetics” in Genetic Algorithm</a:t>
            </a:r>
          </a:p>
          <a:p>
            <a:r>
              <a:rPr lang="en-US" altLang="en-US" sz="2800">
                <a:solidFill>
                  <a:schemeClr val="hlink"/>
                </a:solidFill>
              </a:rPr>
              <a:t>The “Algorithm” in Genetic Algorithm</a:t>
            </a:r>
          </a:p>
          <a:p>
            <a:pPr lvl="1"/>
            <a:r>
              <a:rPr lang="en-US" altLang="en-US" sz="2400">
                <a:solidFill>
                  <a:schemeClr val="hlink"/>
                </a:solidFill>
              </a:rPr>
              <a:t>The inVEETro Global Optimizer</a:t>
            </a:r>
          </a:p>
          <a:p>
            <a:r>
              <a:rPr lang="en-US" altLang="en-US" sz="2800"/>
              <a:t>Closing Remarks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Genetic Algorithms - Mike Lensi</a:t>
            </a:r>
          </a:p>
        </p:txBody>
      </p:sp>
      <p:sp>
        <p:nvSpPr>
          <p:cNvPr id="7" name="Slide Number Placeholder 5"/>
          <p:cNvSpPr>
            <a:spLocks noGrp="1"/>
          </p:cNvSpPr>
          <p:nvPr>
            <p:ph type="sldNum" sz="quarter" idx="11"/>
          </p:nvPr>
        </p:nvSpPr>
        <p:spPr/>
        <p:txBody>
          <a:bodyPr/>
          <a:lstStyle/>
          <a:p>
            <a:fld id="{A994164F-FD7C-4D7E-8C5C-90F55761E4FC}" type="slidenum">
              <a:rPr lang="en-US" altLang="en-US"/>
              <a:pPr/>
              <a:t>25</a:t>
            </a:fld>
            <a:endParaRPr lang="en-US" altLang="en-US"/>
          </a:p>
        </p:txBody>
      </p:sp>
      <p:sp>
        <p:nvSpPr>
          <p:cNvPr id="26626" name="Rectangle 2"/>
          <p:cNvSpPr>
            <a:spLocks noGrp="1" noChangeArrowheads="1"/>
          </p:cNvSpPr>
          <p:nvPr>
            <p:ph type="title"/>
          </p:nvPr>
        </p:nvSpPr>
        <p:spPr/>
        <p:txBody>
          <a:bodyPr/>
          <a:lstStyle/>
          <a:p>
            <a:r>
              <a:rPr lang="en-US" altLang="en-US"/>
              <a:t>Closing Remarks</a:t>
            </a:r>
          </a:p>
        </p:txBody>
      </p:sp>
      <p:sp>
        <p:nvSpPr>
          <p:cNvPr id="26627" name="Rectangle 3"/>
          <p:cNvSpPr>
            <a:spLocks noGrp="1" noChangeArrowheads="1"/>
          </p:cNvSpPr>
          <p:nvPr>
            <p:ph type="body" sz="half" idx="1"/>
          </p:nvPr>
        </p:nvSpPr>
        <p:spPr>
          <a:ln/>
        </p:spPr>
        <p:txBody>
          <a:bodyPr/>
          <a:lstStyle/>
          <a:p>
            <a:r>
              <a:rPr lang="en-US" altLang="en-US" sz="2800"/>
              <a:t>Efficient for massive solution spaces</a:t>
            </a:r>
          </a:p>
          <a:p>
            <a:r>
              <a:rPr lang="en-US" altLang="en-US" sz="2800"/>
              <a:t>Independent of problem</a:t>
            </a:r>
          </a:p>
          <a:p>
            <a:pPr lvl="1"/>
            <a:r>
              <a:rPr lang="en-US" altLang="en-US" sz="2400"/>
              <a:t>complex problems</a:t>
            </a:r>
          </a:p>
          <a:p>
            <a:pPr lvl="1"/>
            <a:r>
              <a:rPr lang="en-US" altLang="en-US" sz="2400"/>
              <a:t>loosely defined problems</a:t>
            </a:r>
          </a:p>
          <a:p>
            <a:r>
              <a:rPr lang="en-US" altLang="en-US" sz="2800"/>
              <a:t>Global, if tuned correctly</a:t>
            </a:r>
          </a:p>
          <a:p>
            <a:r>
              <a:rPr lang="en-US" altLang="en-US" sz="2800"/>
              <a:t>Gradients not necessary</a:t>
            </a:r>
          </a:p>
        </p:txBody>
      </p:sp>
      <p:sp>
        <p:nvSpPr>
          <p:cNvPr id="26628"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Advantages &amp; Disadvantages  </a:t>
            </a:r>
            <a:r>
              <a:rPr lang="en-US" altLang="en-US">
                <a:solidFill>
                  <a:schemeClr val="hlink"/>
                </a:solidFill>
              </a:rPr>
              <a:t>|  Biology &amp; Engineering</a:t>
            </a:r>
          </a:p>
        </p:txBody>
      </p:sp>
      <p:sp>
        <p:nvSpPr>
          <p:cNvPr id="26630" name="Rectangle 6"/>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2800">
                <a:solidFill>
                  <a:schemeClr val="tx1"/>
                </a:solidFill>
                <a:latin typeface="Times New Roman" panose="02020603050405020304" pitchFamily="18" charset="0"/>
              </a:defRPr>
            </a:lvl1pPr>
            <a:lvl2pPr marL="742950" indent="-285750" algn="l">
              <a:spcBef>
                <a:spcPct val="20000"/>
              </a:spcBef>
              <a:buChar char="–"/>
              <a:defRPr sz="2400">
                <a:solidFill>
                  <a:schemeClr val="tx1"/>
                </a:solidFill>
                <a:latin typeface="Times New Roman" panose="02020603050405020304" pitchFamily="18" charset="0"/>
              </a:defRPr>
            </a:lvl2pPr>
            <a:lvl3pPr marL="1143000" indent="-228600" algn="l">
              <a:spcBef>
                <a:spcPct val="20000"/>
              </a:spcBef>
              <a:buChar char="•"/>
              <a:defRPr sz="2000">
                <a:solidFill>
                  <a:schemeClr val="tx1"/>
                </a:solidFill>
                <a:latin typeface="Times New Roman" panose="02020603050405020304" pitchFamily="18" charset="0"/>
              </a:defRPr>
            </a:lvl3pPr>
            <a:lvl4pPr marL="1600200" indent="-228600" algn="l">
              <a:spcBef>
                <a:spcPct val="20000"/>
              </a:spcBef>
              <a:buChar char="–"/>
              <a:defRPr>
                <a:solidFill>
                  <a:schemeClr val="tx1"/>
                </a:solidFill>
                <a:latin typeface="Times New Roman" panose="02020603050405020304" pitchFamily="18" charset="0"/>
              </a:defRPr>
            </a:lvl4pPr>
            <a:lvl5pPr marL="2057400" indent="-228600" algn="l">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r>
              <a:rPr lang="en-US" altLang="en-US"/>
              <a:t>Must be tuned to work efficiently</a:t>
            </a:r>
          </a:p>
          <a:p>
            <a:pPr lvl="1"/>
            <a:r>
              <a:rPr lang="en-US" altLang="en-US"/>
              <a:t>mutation rate</a:t>
            </a:r>
          </a:p>
          <a:p>
            <a:pPr lvl="1"/>
            <a:r>
              <a:rPr lang="en-US" altLang="en-US"/>
              <a:t>survival rate</a:t>
            </a:r>
          </a:p>
          <a:p>
            <a:pPr lvl="1"/>
            <a:r>
              <a:rPr lang="en-US" altLang="en-US"/>
              <a:t>mating frequency</a:t>
            </a:r>
          </a:p>
          <a:p>
            <a:r>
              <a:rPr lang="en-US" altLang="en-US"/>
              <a:t>May not find true optimal point in the solution space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Genetic Algorithms - Mike Lensi</a:t>
            </a:r>
          </a:p>
        </p:txBody>
      </p:sp>
      <p:sp>
        <p:nvSpPr>
          <p:cNvPr id="6" name="Slide Number Placeholder 5"/>
          <p:cNvSpPr>
            <a:spLocks noGrp="1"/>
          </p:cNvSpPr>
          <p:nvPr>
            <p:ph type="sldNum" sz="quarter" idx="11"/>
          </p:nvPr>
        </p:nvSpPr>
        <p:spPr/>
        <p:txBody>
          <a:bodyPr/>
          <a:lstStyle/>
          <a:p>
            <a:fld id="{1B1C8C67-82C6-47F7-B6B6-C448BC6E5388}" type="slidenum">
              <a:rPr lang="en-US" altLang="en-US"/>
              <a:pPr/>
              <a:t>26</a:t>
            </a:fld>
            <a:endParaRPr lang="en-US" altLang="en-US"/>
          </a:p>
        </p:txBody>
      </p:sp>
      <p:sp>
        <p:nvSpPr>
          <p:cNvPr id="28674" name="Rectangle 2"/>
          <p:cNvSpPr>
            <a:spLocks noGrp="1" noChangeArrowheads="1"/>
          </p:cNvSpPr>
          <p:nvPr>
            <p:ph type="title"/>
          </p:nvPr>
        </p:nvSpPr>
        <p:spPr/>
        <p:txBody>
          <a:bodyPr/>
          <a:lstStyle/>
          <a:p>
            <a:r>
              <a:rPr lang="en-US" altLang="en-US"/>
              <a:t>Closing Remarks</a:t>
            </a:r>
          </a:p>
        </p:txBody>
      </p:sp>
      <p:sp>
        <p:nvSpPr>
          <p:cNvPr id="28675" name="Rectangle 3"/>
          <p:cNvSpPr>
            <a:spLocks noGrp="1" noChangeArrowheads="1"/>
          </p:cNvSpPr>
          <p:nvPr>
            <p:ph type="body" sz="half" idx="1"/>
          </p:nvPr>
        </p:nvSpPr>
        <p:spPr>
          <a:xfrm>
            <a:off x="304800" y="1981200"/>
            <a:ext cx="8534400" cy="4495800"/>
          </a:xfrm>
          <a:ln/>
        </p:spPr>
        <p:txBody>
          <a:bodyPr/>
          <a:lstStyle/>
          <a:p>
            <a:r>
              <a:rPr lang="en-US" altLang="en-US" sz="2800"/>
              <a:t>Biomimetics (the owl and the stealth aircraft)</a:t>
            </a:r>
          </a:p>
          <a:p>
            <a:r>
              <a:rPr lang="en-US" altLang="en-US" sz="2800"/>
              <a:t>Ant Colony Optimization</a:t>
            </a:r>
          </a:p>
          <a:p>
            <a:r>
              <a:rPr lang="en-US" altLang="en-US" sz="2800"/>
              <a:t>Particle Swarm Optimization</a:t>
            </a:r>
          </a:p>
          <a:p>
            <a:r>
              <a:rPr lang="en-US" altLang="en-US" sz="2800"/>
              <a:t>Computer Immune Systems</a:t>
            </a:r>
          </a:p>
          <a:p>
            <a:r>
              <a:rPr lang="en-US" altLang="en-US" sz="2400"/>
              <a:t>“It is now clear that evolution is one of the very best techniques we have in computer science--it regularly outperforms traditional methods that were carefully created by researchers.” -Peter J. Bentley, </a:t>
            </a:r>
            <a:r>
              <a:rPr lang="en-US" altLang="en-US" sz="2400" i="1"/>
              <a:t>Digital Biology</a:t>
            </a:r>
            <a:endParaRPr lang="en-US" altLang="en-US" sz="2800"/>
          </a:p>
        </p:txBody>
      </p:sp>
      <p:sp>
        <p:nvSpPr>
          <p:cNvPr id="28676"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Advantages &amp; Disadvantages</a:t>
            </a:r>
            <a:r>
              <a:rPr lang="en-US" altLang="en-US"/>
              <a:t>  </a:t>
            </a:r>
            <a:r>
              <a:rPr lang="en-US" altLang="en-US">
                <a:solidFill>
                  <a:schemeClr val="hlink"/>
                </a:solidFill>
              </a:rPr>
              <a:t>|  </a:t>
            </a:r>
            <a:r>
              <a:rPr lang="en-US" altLang="en-US"/>
              <a:t>Biology &amp; Engineering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Genetic Algorithms - Mike Lensi</a:t>
            </a:r>
          </a:p>
        </p:txBody>
      </p:sp>
      <p:sp>
        <p:nvSpPr>
          <p:cNvPr id="6" name="Slide Number Placeholder 5"/>
          <p:cNvSpPr>
            <a:spLocks noGrp="1"/>
          </p:cNvSpPr>
          <p:nvPr>
            <p:ph type="sldNum" sz="quarter" idx="11"/>
          </p:nvPr>
        </p:nvSpPr>
        <p:spPr/>
        <p:txBody>
          <a:bodyPr/>
          <a:lstStyle/>
          <a:p>
            <a:fld id="{70B76020-37B3-4154-948B-86F42BCBE9D4}" type="slidenum">
              <a:rPr lang="en-US" altLang="en-US"/>
              <a:pPr/>
              <a:t>27</a:t>
            </a:fld>
            <a:endParaRPr lang="en-US" altLang="en-US"/>
          </a:p>
        </p:txBody>
      </p:sp>
      <p:sp>
        <p:nvSpPr>
          <p:cNvPr id="31746" name="Rectangle 2"/>
          <p:cNvSpPr>
            <a:spLocks noGrp="1" noChangeArrowheads="1"/>
          </p:cNvSpPr>
          <p:nvPr>
            <p:ph type="title"/>
          </p:nvPr>
        </p:nvSpPr>
        <p:spPr/>
        <p:txBody>
          <a:bodyPr/>
          <a:lstStyle/>
          <a:p>
            <a:r>
              <a:rPr lang="en-US" altLang="en-US"/>
              <a:t>Thank You</a:t>
            </a:r>
          </a:p>
        </p:txBody>
      </p:sp>
      <p:sp>
        <p:nvSpPr>
          <p:cNvPr id="31747" name="Rectangle 3"/>
          <p:cNvSpPr>
            <a:spLocks noGrp="1" noChangeArrowheads="1"/>
          </p:cNvSpPr>
          <p:nvPr>
            <p:ph type="body" sz="half" idx="1"/>
          </p:nvPr>
        </p:nvSpPr>
        <p:spPr>
          <a:xfrm>
            <a:off x="304800" y="1981200"/>
            <a:ext cx="8534400" cy="4495800"/>
          </a:xfrm>
          <a:ln/>
        </p:spPr>
        <p:txBody>
          <a:bodyPr/>
          <a:lstStyle/>
          <a:p>
            <a:r>
              <a:rPr lang="en-US" altLang="en-US" sz="2800" dirty="0"/>
              <a:t>m</a:t>
            </a:r>
            <a:r>
              <a:rPr lang="en-US" altLang="en-US" sz="2800" dirty="0" smtClean="0"/>
              <a:t>ichael.lensi@ruralsourcing.com</a:t>
            </a:r>
            <a:endParaRPr lang="en-US" altLang="en-US" sz="2400" dirty="0"/>
          </a:p>
          <a:p>
            <a:r>
              <a:rPr lang="en-US" altLang="en-US" sz="2800" dirty="0"/>
              <a:t>“An Introduction to Genetic Algorithms” by Melanie Mitchell, MIT Press</a:t>
            </a:r>
          </a:p>
          <a:p>
            <a:r>
              <a:rPr lang="en-US" altLang="en-US" sz="2800" dirty="0"/>
              <a:t>“Design of a Guided Missile Interceptor Using a Genetic Algorithm”, AIAA JSR, Vol. 38, No. 1, </a:t>
            </a:r>
            <a:r>
              <a:rPr lang="en-US" altLang="en-US" sz="2800" dirty="0" smtClean="0"/>
              <a:t>2001</a:t>
            </a:r>
          </a:p>
          <a:p>
            <a:r>
              <a:rPr lang="en-US" altLang="en-US" sz="2800" dirty="0" smtClean="0"/>
              <a:t>Hierarchical Temporal Memory (HTM)</a:t>
            </a:r>
          </a:p>
          <a:p>
            <a:pPr lvl="1"/>
            <a:r>
              <a:rPr lang="en-US" altLang="en-US" sz="2400" dirty="0" smtClean="0"/>
              <a:t>https://numenta.com</a:t>
            </a:r>
          </a:p>
          <a:p>
            <a:pPr lvl="1"/>
            <a:r>
              <a:rPr lang="en-US" altLang="en-US" sz="2400" dirty="0" smtClean="0"/>
              <a:t>“On Intelligence” by Jeff Hawkins</a:t>
            </a:r>
            <a:endParaRPr lang="en-US" altLang="en-US" sz="2400" dirty="0"/>
          </a:p>
        </p:txBody>
      </p:sp>
      <p:sp>
        <p:nvSpPr>
          <p:cNvPr id="31748"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For More Information on </a:t>
            </a:r>
            <a:r>
              <a:rPr lang="en-US" altLang="en-US" dirty="0" smtClean="0"/>
              <a:t>GA’s / Machine Learning / AI:</a:t>
            </a:r>
            <a:endParaRPr lang="en-US"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339094" y="1414462"/>
            <a:ext cx="1293019" cy="1828801"/>
          </a:xfrm>
          <a:prstGeom prst="rect">
            <a:avLst/>
          </a:prstGeom>
        </p:spPr>
      </p:pic>
      <p:sp>
        <p:nvSpPr>
          <p:cNvPr id="2" name="Title 1"/>
          <p:cNvSpPr>
            <a:spLocks noGrp="1"/>
          </p:cNvSpPr>
          <p:nvPr>
            <p:ph type="title"/>
          </p:nvPr>
        </p:nvSpPr>
        <p:spPr/>
        <p:txBody>
          <a:bodyPr/>
          <a:lstStyle/>
          <a:p>
            <a:r>
              <a:rPr lang="en-US" dirty="0" smtClean="0"/>
              <a:t>Example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4193354"/>
                <a:ext cx="8686800" cy="2588446"/>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𝑔</m:t>
                        </m:r>
                      </m:sub>
                    </m:sSub>
                    <m:r>
                      <a:rPr lang="en-US" b="0" i="1" smtClean="0">
                        <a:latin typeface="Cambria Math" panose="02040503050406030204" pitchFamily="18" charset="0"/>
                      </a:rPr>
                      <m:t>𝑎𝑔𝑒</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𝑔</m:t>
                        </m:r>
                      </m:sub>
                    </m:sSub>
                    <m:r>
                      <a:rPr lang="en-US" b="0" i="1" smtClean="0">
                        <a:latin typeface="Cambria Math" panose="02040503050406030204" pitchFamily="18" charset="0"/>
                      </a:rPr>
                      <m:t>𝑔𝑒𝑛𝑑𝑒𝑟</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𝑔</m:t>
                        </m:r>
                      </m:sub>
                    </m:sSub>
                    <m:r>
                      <a:rPr lang="en-US" b="0" i="1" smtClean="0">
                        <a:latin typeface="Cambria Math" panose="02040503050406030204" pitchFamily="18" charset="0"/>
                      </a:rPr>
                      <m:t>𝑠𝑡𝑎𝑡𝑢𝑠</m:t>
                    </m:r>
                    <m:r>
                      <a:rPr lang="en-US" b="0" i="1" smtClean="0">
                        <a:latin typeface="Cambria Math" panose="02040503050406030204" pitchFamily="18" charset="0"/>
                      </a:rPr>
                      <m:t>+ …=</m:t>
                    </m:r>
                    <m:r>
                      <a:rPr lang="en-US" b="0" i="1" smtClean="0">
                        <a:latin typeface="Cambria Math" panose="02040503050406030204" pitchFamily="18" charset="0"/>
                      </a:rPr>
                      <m:t>𝑔𝑒𝑛𝑟𝑒</m:t>
                    </m:r>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𝑓</m:t>
                        </m:r>
                      </m:sub>
                    </m:sSub>
                    <m:r>
                      <a:rPr lang="en-US" i="1">
                        <a:latin typeface="Cambria Math" panose="02040503050406030204" pitchFamily="18" charset="0"/>
                      </a:rPr>
                      <m:t>𝑎𝑔𝑒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𝑓</m:t>
                        </m:r>
                      </m:sub>
                    </m:sSub>
                    <m:r>
                      <a:rPr lang="en-US" i="1">
                        <a:latin typeface="Cambria Math" panose="02040503050406030204" pitchFamily="18" charset="0"/>
                      </a:rPr>
                      <m:t>𝑔𝑒𝑛𝑑𝑒𝑟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r>
                      <a:rPr lang="en-US" i="1">
                        <a:latin typeface="Cambria Math" panose="02040503050406030204" pitchFamily="18" charset="0"/>
                      </a:rPr>
                      <m:t>𝑠𝑡𝑎𝑡𝑢𝑠</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𝑓𝑒𝑒𝑙𝑠</m:t>
                    </m:r>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𝑎</m:t>
                        </m:r>
                      </m:sub>
                    </m:sSub>
                    <m:r>
                      <a:rPr lang="en-US" i="1">
                        <a:latin typeface="Cambria Math" panose="02040503050406030204" pitchFamily="18" charset="0"/>
                      </a:rPr>
                      <m:t>𝑎𝑔𝑒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𝑎</m:t>
                        </m:r>
                      </m:sub>
                    </m:sSub>
                    <m:r>
                      <a:rPr lang="en-US" i="1">
                        <a:latin typeface="Cambria Math" panose="02040503050406030204" pitchFamily="18" charset="0"/>
                      </a:rPr>
                      <m:t>𝑔𝑒𝑛𝑑𝑒𝑟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𝑎</m:t>
                        </m:r>
                      </m:sub>
                    </m:sSub>
                    <m:r>
                      <a:rPr lang="en-US" i="1">
                        <a:latin typeface="Cambria Math" panose="02040503050406030204" pitchFamily="18" charset="0"/>
                      </a:rPr>
                      <m:t>𝑠𝑡𝑎𝑡𝑢𝑠</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𝑎𝑐𝑡𝑜𝑟</m:t>
                    </m:r>
                  </m:oMath>
                </a14:m>
                <a:endParaRPr lang="en-US" dirty="0" smtClean="0"/>
              </a:p>
              <a:p>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4193354"/>
                <a:ext cx="8686800" cy="2588446"/>
              </a:xfrm>
              <a:blipFill rotWithShape="0">
                <a:blip r:embed="rId3"/>
                <a:stretch>
                  <a:fillRect l="-1472" b="-93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altLang="en-US" smtClean="0"/>
              <a:t>Genetic Algorithms - Mike Lensi</a:t>
            </a:r>
            <a:endParaRPr lang="en-US" altLang="en-US" dirty="0"/>
          </a:p>
        </p:txBody>
      </p:sp>
      <p:sp>
        <p:nvSpPr>
          <p:cNvPr id="5" name="Slide Number Placeholder 4"/>
          <p:cNvSpPr>
            <a:spLocks noGrp="1"/>
          </p:cNvSpPr>
          <p:nvPr>
            <p:ph type="sldNum" sz="quarter" idx="11"/>
          </p:nvPr>
        </p:nvSpPr>
        <p:spPr/>
        <p:txBody>
          <a:bodyPr/>
          <a:lstStyle/>
          <a:p>
            <a:fld id="{14A0CCF6-2DDE-4B44-8D01-82B6AEEBEA07}" type="slidenum">
              <a:rPr lang="en-US" altLang="en-US" smtClean="0"/>
              <a:pPr/>
              <a:t>3</a:t>
            </a:fld>
            <a:endParaRPr lang="en-US" altLang="en-US"/>
          </a:p>
        </p:txBody>
      </p:sp>
      <p:pic>
        <p:nvPicPr>
          <p:cNvPr id="7" name="Picture 6"/>
          <p:cNvPicPr>
            <a:picLocks noChangeAspect="1"/>
          </p:cNvPicPr>
          <p:nvPr/>
        </p:nvPicPr>
        <p:blipFill rotWithShape="1">
          <a:blip r:embed="rId4"/>
          <a:srcRect b="28315"/>
          <a:stretch/>
        </p:blipFill>
        <p:spPr>
          <a:xfrm>
            <a:off x="457200" y="1425310"/>
            <a:ext cx="1172338" cy="1295401"/>
          </a:xfrm>
          <a:prstGeom prst="rect">
            <a:avLst/>
          </a:prstGeom>
        </p:spPr>
      </p:pic>
      <p:pic>
        <p:nvPicPr>
          <p:cNvPr id="8" name="Picture 7"/>
          <p:cNvPicPr>
            <a:picLocks noChangeAspect="1"/>
          </p:cNvPicPr>
          <p:nvPr/>
        </p:nvPicPr>
        <p:blipFill rotWithShape="1">
          <a:blip r:embed="rId5"/>
          <a:srcRect l="9267" t="3608" r="32046" b="-3608"/>
          <a:stretch/>
        </p:blipFill>
        <p:spPr>
          <a:xfrm>
            <a:off x="1211087" y="2025384"/>
            <a:ext cx="1089582" cy="1390650"/>
          </a:xfrm>
          <a:prstGeom prst="rect">
            <a:avLst/>
          </a:prstGeom>
        </p:spPr>
      </p:pic>
      <p:pic>
        <p:nvPicPr>
          <p:cNvPr id="9" name="Picture 8"/>
          <p:cNvPicPr>
            <a:picLocks noChangeAspect="1"/>
          </p:cNvPicPr>
          <p:nvPr/>
        </p:nvPicPr>
        <p:blipFill>
          <a:blip r:embed="rId6"/>
          <a:stretch>
            <a:fillRect/>
          </a:stretch>
        </p:blipFill>
        <p:spPr>
          <a:xfrm>
            <a:off x="2094601" y="1460765"/>
            <a:ext cx="959955" cy="1447801"/>
          </a:xfrm>
          <a:prstGeom prst="rect">
            <a:avLst/>
          </a:prstGeom>
        </p:spPr>
      </p:pic>
      <p:pic>
        <p:nvPicPr>
          <p:cNvPr id="10" name="Picture 9"/>
          <p:cNvPicPr>
            <a:picLocks noChangeAspect="1"/>
          </p:cNvPicPr>
          <p:nvPr/>
        </p:nvPicPr>
        <p:blipFill rotWithShape="1">
          <a:blip r:embed="rId7"/>
          <a:srcRect l="6756" r="9846" b="17010"/>
          <a:stretch/>
        </p:blipFill>
        <p:spPr>
          <a:xfrm>
            <a:off x="2403019" y="2565929"/>
            <a:ext cx="1600200" cy="1192741"/>
          </a:xfrm>
          <a:prstGeom prst="rect">
            <a:avLst/>
          </a:prstGeom>
        </p:spPr>
      </p:pic>
      <p:pic>
        <p:nvPicPr>
          <p:cNvPr id="11268" name="Picture 4" descr="Image result for movie poste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45139"/>
            <a:ext cx="1087971"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stretch>
            <a:fillRect/>
          </a:stretch>
        </p:blipFill>
        <p:spPr>
          <a:xfrm>
            <a:off x="6419843" y="1736224"/>
            <a:ext cx="1003108" cy="1545139"/>
          </a:xfrm>
          <a:prstGeom prst="rect">
            <a:avLst/>
          </a:prstGeom>
        </p:spPr>
      </p:pic>
      <p:pic>
        <p:nvPicPr>
          <p:cNvPr id="12" name="Picture 11"/>
          <p:cNvPicPr>
            <a:picLocks noChangeAspect="1"/>
          </p:cNvPicPr>
          <p:nvPr/>
        </p:nvPicPr>
        <p:blipFill>
          <a:blip r:embed="rId10"/>
          <a:stretch>
            <a:fillRect/>
          </a:stretch>
        </p:blipFill>
        <p:spPr>
          <a:xfrm>
            <a:off x="5715000" y="2208799"/>
            <a:ext cx="1098351" cy="1649177"/>
          </a:xfrm>
          <a:prstGeom prst="rect">
            <a:avLst/>
          </a:prstGeom>
        </p:spPr>
      </p:pic>
      <p:grpSp>
        <p:nvGrpSpPr>
          <p:cNvPr id="15" name="Group 14"/>
          <p:cNvGrpSpPr/>
          <p:nvPr/>
        </p:nvGrpSpPr>
        <p:grpSpPr>
          <a:xfrm>
            <a:off x="2043447" y="3776915"/>
            <a:ext cx="5295647" cy="2928685"/>
            <a:chOff x="2043447" y="3776915"/>
            <a:chExt cx="5295647" cy="2928685"/>
          </a:xfrm>
        </p:grpSpPr>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9012" y="4448175"/>
              <a:ext cx="2238375" cy="2257425"/>
            </a:xfrm>
            <a:prstGeom prst="rect">
              <a:avLst/>
            </a:prstGeom>
          </p:spPr>
        </p:pic>
        <p:sp>
          <p:nvSpPr>
            <p:cNvPr id="11" name="Bent Arrow 10"/>
            <p:cNvSpPr/>
            <p:nvPr/>
          </p:nvSpPr>
          <p:spPr bwMode="auto">
            <a:xfrm flipV="1">
              <a:off x="2043447" y="3901516"/>
              <a:ext cx="1614153" cy="1614487"/>
            </a:xfrm>
            <a:prstGeom prst="bentArrow">
              <a:avLst/>
            </a:prstGeom>
            <a:solidFill>
              <a:srgbClr val="00B05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6" name="Bent Arrow 15"/>
            <p:cNvSpPr/>
            <p:nvPr/>
          </p:nvSpPr>
          <p:spPr bwMode="auto">
            <a:xfrm rot="16200000" flipV="1">
              <a:off x="5724774" y="3776748"/>
              <a:ext cx="1614153" cy="1614487"/>
            </a:xfrm>
            <a:prstGeom prst="bentArrow">
              <a:avLst/>
            </a:prstGeom>
            <a:solidFill>
              <a:srgbClr val="00B05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grpSp>
    </p:spTree>
    <p:extLst>
      <p:ext uri="{BB962C8B-B14F-4D97-AF65-F5344CB8AC3E}">
        <p14:creationId xmlns:p14="http://schemas.microsoft.com/office/powerpoint/2010/main" val="424924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339094" y="1414462"/>
            <a:ext cx="1293019" cy="1828801"/>
          </a:xfrm>
          <a:prstGeom prst="rect">
            <a:avLst/>
          </a:prstGeom>
        </p:spPr>
      </p:pic>
      <p:sp>
        <p:nvSpPr>
          <p:cNvPr id="2" name="Title 1"/>
          <p:cNvSpPr>
            <a:spLocks noGrp="1"/>
          </p:cNvSpPr>
          <p:nvPr>
            <p:ph type="title"/>
          </p:nvPr>
        </p:nvSpPr>
        <p:spPr/>
        <p:txBody>
          <a:bodyPr/>
          <a:lstStyle/>
          <a:p>
            <a:r>
              <a:rPr lang="en-US" dirty="0" smtClean="0"/>
              <a:t>Example Problem</a:t>
            </a:r>
            <a:endParaRPr lang="en-US" dirty="0"/>
          </a:p>
        </p:txBody>
      </p:sp>
      <p:sp>
        <p:nvSpPr>
          <p:cNvPr id="4" name="Footer Placeholder 3"/>
          <p:cNvSpPr>
            <a:spLocks noGrp="1"/>
          </p:cNvSpPr>
          <p:nvPr>
            <p:ph type="ftr" sz="quarter" idx="10"/>
          </p:nvPr>
        </p:nvSpPr>
        <p:spPr/>
        <p:txBody>
          <a:bodyPr/>
          <a:lstStyle/>
          <a:p>
            <a:r>
              <a:rPr lang="en-US" altLang="en-US" smtClean="0"/>
              <a:t>Genetic Algorithms - Mike Lensi</a:t>
            </a:r>
            <a:endParaRPr lang="en-US" altLang="en-US" dirty="0"/>
          </a:p>
        </p:txBody>
      </p:sp>
      <p:sp>
        <p:nvSpPr>
          <p:cNvPr id="5" name="Slide Number Placeholder 4"/>
          <p:cNvSpPr>
            <a:spLocks noGrp="1"/>
          </p:cNvSpPr>
          <p:nvPr>
            <p:ph type="sldNum" sz="quarter" idx="11"/>
          </p:nvPr>
        </p:nvSpPr>
        <p:spPr/>
        <p:txBody>
          <a:bodyPr/>
          <a:lstStyle/>
          <a:p>
            <a:fld id="{14A0CCF6-2DDE-4B44-8D01-82B6AEEBEA07}" type="slidenum">
              <a:rPr lang="en-US" altLang="en-US" smtClean="0"/>
              <a:pPr/>
              <a:t>4</a:t>
            </a:fld>
            <a:endParaRPr lang="en-US" altLang="en-US"/>
          </a:p>
        </p:txBody>
      </p:sp>
      <p:pic>
        <p:nvPicPr>
          <p:cNvPr id="7" name="Picture 6"/>
          <p:cNvPicPr>
            <a:picLocks noChangeAspect="1"/>
          </p:cNvPicPr>
          <p:nvPr/>
        </p:nvPicPr>
        <p:blipFill rotWithShape="1">
          <a:blip r:embed="rId3"/>
          <a:srcRect b="28315"/>
          <a:stretch/>
        </p:blipFill>
        <p:spPr>
          <a:xfrm>
            <a:off x="457200" y="1425310"/>
            <a:ext cx="1172338" cy="1295401"/>
          </a:xfrm>
          <a:prstGeom prst="rect">
            <a:avLst/>
          </a:prstGeom>
        </p:spPr>
      </p:pic>
      <p:pic>
        <p:nvPicPr>
          <p:cNvPr id="8" name="Picture 7"/>
          <p:cNvPicPr>
            <a:picLocks noChangeAspect="1"/>
          </p:cNvPicPr>
          <p:nvPr/>
        </p:nvPicPr>
        <p:blipFill rotWithShape="1">
          <a:blip r:embed="rId4"/>
          <a:srcRect l="9267" t="3608" r="32046" b="-3608"/>
          <a:stretch/>
        </p:blipFill>
        <p:spPr>
          <a:xfrm>
            <a:off x="1211087" y="2025384"/>
            <a:ext cx="1089582" cy="1390650"/>
          </a:xfrm>
          <a:prstGeom prst="rect">
            <a:avLst/>
          </a:prstGeom>
        </p:spPr>
      </p:pic>
      <p:pic>
        <p:nvPicPr>
          <p:cNvPr id="9" name="Picture 8"/>
          <p:cNvPicPr>
            <a:picLocks noChangeAspect="1"/>
          </p:cNvPicPr>
          <p:nvPr/>
        </p:nvPicPr>
        <p:blipFill>
          <a:blip r:embed="rId5"/>
          <a:stretch>
            <a:fillRect/>
          </a:stretch>
        </p:blipFill>
        <p:spPr>
          <a:xfrm>
            <a:off x="2094601" y="1460765"/>
            <a:ext cx="959955" cy="1447801"/>
          </a:xfrm>
          <a:prstGeom prst="rect">
            <a:avLst/>
          </a:prstGeom>
        </p:spPr>
      </p:pic>
      <p:pic>
        <p:nvPicPr>
          <p:cNvPr id="10" name="Picture 9"/>
          <p:cNvPicPr>
            <a:picLocks noChangeAspect="1"/>
          </p:cNvPicPr>
          <p:nvPr/>
        </p:nvPicPr>
        <p:blipFill rotWithShape="1">
          <a:blip r:embed="rId6"/>
          <a:srcRect l="6756" r="9846" b="17010"/>
          <a:stretch/>
        </p:blipFill>
        <p:spPr>
          <a:xfrm>
            <a:off x="2403019" y="2565929"/>
            <a:ext cx="1600200" cy="1192741"/>
          </a:xfrm>
          <a:prstGeom prst="rect">
            <a:avLst/>
          </a:prstGeom>
        </p:spPr>
      </p:pic>
      <p:pic>
        <p:nvPicPr>
          <p:cNvPr id="11268" name="Picture 4" descr="Image result for movie poste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5400" y="1545139"/>
            <a:ext cx="1087971"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6419843" y="1736224"/>
            <a:ext cx="1003108" cy="1545139"/>
          </a:xfrm>
          <a:prstGeom prst="rect">
            <a:avLst/>
          </a:prstGeom>
        </p:spPr>
      </p:pic>
      <p:pic>
        <p:nvPicPr>
          <p:cNvPr id="12" name="Picture 11"/>
          <p:cNvPicPr>
            <a:picLocks noChangeAspect="1"/>
          </p:cNvPicPr>
          <p:nvPr/>
        </p:nvPicPr>
        <p:blipFill>
          <a:blip r:embed="rId9"/>
          <a:stretch>
            <a:fillRect/>
          </a:stretch>
        </p:blipFill>
        <p:spPr>
          <a:xfrm>
            <a:off x="5715000" y="2208799"/>
            <a:ext cx="1098351" cy="1649177"/>
          </a:xfrm>
          <a:prstGeom prst="rect">
            <a:avLst/>
          </a:prstGeom>
        </p:spPr>
      </p:pic>
      <mc:AlternateContent xmlns:mc="http://schemas.openxmlformats.org/markup-compatibility/2006" xmlns:a14="http://schemas.microsoft.com/office/drawing/2010/main">
        <mc:Choice Requires="a14">
          <p:sp>
            <p:nvSpPr>
              <p:cNvPr id="18" name="Content Placeholder 2"/>
              <p:cNvSpPr txBox="1">
                <a:spLocks/>
              </p:cNvSpPr>
              <p:nvPr/>
            </p:nvSpPr>
            <p:spPr bwMode="auto">
              <a:xfrm>
                <a:off x="289036" y="4186821"/>
                <a:ext cx="8807668" cy="2588446"/>
              </a:xfrm>
              <a:prstGeom prst="rect">
                <a:avLst/>
              </a:prstGeom>
              <a:solidFill>
                <a:schemeClr val="bg1"/>
              </a:solidFill>
              <a:ln w="9525">
                <a:solidFill>
                  <a:schemeClr val="tx1"/>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𝑎</m:t>
                        </m:r>
                      </m:e>
                      <m:sub>
                        <m:r>
                          <a:rPr lang="en-US" i="1" smtClean="0">
                            <a:latin typeface="Cambria Math" panose="02040503050406030204" pitchFamily="18" charset="0"/>
                          </a:rPr>
                          <m:t>𝑔</m:t>
                        </m:r>
                      </m:sub>
                    </m:sSub>
                    <m:r>
                      <a:rPr lang="en-US" b="1" i="1" smtClean="0">
                        <a:solidFill>
                          <a:schemeClr val="accent2"/>
                        </a:solidFill>
                        <a:latin typeface="Cambria Math" panose="02040503050406030204" pitchFamily="18" charset="0"/>
                      </a:rPr>
                      <m:t>𝒂𝒈𝒆</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𝑔</m:t>
                        </m:r>
                      </m:sub>
                    </m:sSub>
                    <m:r>
                      <a:rPr lang="en-US" b="1" i="1" smtClean="0">
                        <a:solidFill>
                          <a:schemeClr val="accent2"/>
                        </a:solidFill>
                        <a:latin typeface="Cambria Math" panose="02040503050406030204" pitchFamily="18" charset="0"/>
                      </a:rPr>
                      <m:t>𝒈𝒆𝒏𝒅𝒆𝒓</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𝑐</m:t>
                        </m:r>
                      </m:e>
                      <m:sub>
                        <m:r>
                          <a:rPr lang="en-US" i="1">
                            <a:latin typeface="Cambria Math" panose="02040503050406030204" pitchFamily="18" charset="0"/>
                          </a:rPr>
                          <m:t>𝑔</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b="1" i="1" smtClean="0">
                        <a:solidFill>
                          <a:schemeClr val="accent2"/>
                        </a:solidFill>
                        <a:latin typeface="Cambria Math" panose="02040503050406030204" pitchFamily="18" charset="0"/>
                      </a:rPr>
                      <m:t>𝒈𝒆𝒏𝒓𝒆</m:t>
                    </m:r>
                  </m:oMath>
                </a14:m>
                <a:endParaRPr lang="en-US" b="1"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smtClean="0">
                            <a:latin typeface="Cambria Math" panose="02040503050406030204" pitchFamily="18" charset="0"/>
                          </a:rPr>
                          <m:t>𝑓</m:t>
                        </m:r>
                      </m:sub>
                    </m:sSub>
                    <m:r>
                      <a:rPr lang="en-US" b="1" i="1" smtClean="0">
                        <a:solidFill>
                          <a:schemeClr val="accent2"/>
                        </a:solidFill>
                        <a:latin typeface="Cambria Math" panose="02040503050406030204" pitchFamily="18" charset="0"/>
                      </a:rPr>
                      <m:t>𝒂𝒈𝒆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smtClean="0">
                            <a:latin typeface="Cambria Math" panose="02040503050406030204" pitchFamily="18" charset="0"/>
                          </a:rPr>
                          <m:t>𝑓</m:t>
                        </m:r>
                      </m:sub>
                    </m:sSub>
                    <m:r>
                      <a:rPr lang="en-US" b="1" i="1" smtClean="0">
                        <a:solidFill>
                          <a:schemeClr val="accent2"/>
                        </a:solidFill>
                        <a:latin typeface="Cambria Math" panose="02040503050406030204" pitchFamily="18" charset="0"/>
                      </a:rPr>
                      <m:t>𝒈𝒆𝒏𝒅𝒆𝒓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smtClean="0">
                            <a:latin typeface="Cambria Math" panose="02040503050406030204" pitchFamily="18" charset="0"/>
                          </a:rPr>
                          <m:t>𝑓</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i="1">
                        <a:latin typeface="Cambria Math" panose="02040503050406030204" pitchFamily="18" charset="0"/>
                      </a:rPr>
                      <m:t>=</m:t>
                    </m:r>
                    <m:r>
                      <a:rPr lang="en-US" b="1" i="1" smtClean="0">
                        <a:solidFill>
                          <a:schemeClr val="accent2"/>
                        </a:solidFill>
                        <a:latin typeface="Cambria Math" panose="02040503050406030204" pitchFamily="18" charset="0"/>
                      </a:rPr>
                      <m:t>𝒇𝒆𝒆𝒍𝒔</m:t>
                    </m:r>
                  </m:oMath>
                </a14:m>
                <a:endParaRPr lang="en-US" b="1"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smtClean="0">
                            <a:latin typeface="Cambria Math" panose="02040503050406030204" pitchFamily="18" charset="0"/>
                          </a:rPr>
                          <m:t>𝑎</m:t>
                        </m:r>
                      </m:sub>
                    </m:sSub>
                    <m:r>
                      <a:rPr lang="en-US" b="1" i="1" smtClean="0">
                        <a:solidFill>
                          <a:schemeClr val="accent2"/>
                        </a:solidFill>
                        <a:latin typeface="Cambria Math" panose="02040503050406030204" pitchFamily="18" charset="0"/>
                      </a:rPr>
                      <m:t>𝒂𝒈𝒆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smtClean="0">
                            <a:latin typeface="Cambria Math" panose="02040503050406030204" pitchFamily="18" charset="0"/>
                          </a:rPr>
                          <m:t>𝑎</m:t>
                        </m:r>
                      </m:sub>
                    </m:sSub>
                    <m:r>
                      <a:rPr lang="en-US" b="1" i="1" smtClean="0">
                        <a:solidFill>
                          <a:schemeClr val="accent2"/>
                        </a:solidFill>
                        <a:latin typeface="Cambria Math" panose="02040503050406030204" pitchFamily="18" charset="0"/>
                      </a:rPr>
                      <m:t>𝒈𝒆𝒏𝒅𝒆𝒓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smtClean="0">
                            <a:latin typeface="Cambria Math" panose="02040503050406030204" pitchFamily="18" charset="0"/>
                          </a:rPr>
                          <m:t>𝑎</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i="1">
                        <a:latin typeface="Cambria Math" panose="02040503050406030204" pitchFamily="18" charset="0"/>
                      </a:rPr>
                      <m:t>=</m:t>
                    </m:r>
                    <m:r>
                      <a:rPr lang="en-US" b="1" i="1" smtClean="0">
                        <a:solidFill>
                          <a:schemeClr val="accent2"/>
                        </a:solidFill>
                        <a:latin typeface="Cambria Math" panose="02040503050406030204" pitchFamily="18" charset="0"/>
                      </a:rPr>
                      <m:t>𝒂𝒄𝒕𝒐𝒓</m:t>
                    </m:r>
                  </m:oMath>
                </a14:m>
                <a:endParaRPr lang="en-US" b="1" dirty="0" smtClean="0"/>
              </a:p>
              <a:p>
                <a:r>
                  <a:rPr lang="en-US" dirty="0" smtClean="0"/>
                  <a:t>…</a:t>
                </a:r>
                <a:endParaRPr lang="en-US" dirty="0"/>
              </a:p>
            </p:txBody>
          </p:sp>
        </mc:Choice>
        <mc:Fallback xmlns="">
          <p:sp>
            <p:nvSpPr>
              <p:cNvPr id="18" name="Content Placeholder 2"/>
              <p:cNvSpPr txBox="1">
                <a:spLocks noRot="1" noChangeAspect="1" noMove="1" noResize="1" noEditPoints="1" noAdjustHandles="1" noChangeArrowheads="1" noChangeShapeType="1" noTextEdit="1"/>
              </p:cNvSpPr>
              <p:nvPr/>
            </p:nvSpPr>
            <p:spPr bwMode="auto">
              <a:xfrm>
                <a:off x="289036" y="4186821"/>
                <a:ext cx="8807668" cy="2588446"/>
              </a:xfrm>
              <a:prstGeom prst="rect">
                <a:avLst/>
              </a:prstGeom>
              <a:blipFill rotWithShape="0">
                <a:blip r:embed="rId10"/>
                <a:stretch>
                  <a:fillRect l="-1451" b="-1174"/>
                </a:stretch>
              </a:blipFill>
              <a:ln w="9525">
                <a:solidFill>
                  <a:schemeClr val="tx1"/>
                </a:solidFill>
                <a:miter lim="800000"/>
                <a:headEnd/>
                <a:tailEn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p:cNvSpPr txBox="1">
                <a:spLocks/>
              </p:cNvSpPr>
              <p:nvPr/>
            </p:nvSpPr>
            <p:spPr bwMode="auto">
              <a:xfrm>
                <a:off x="292608" y="4187952"/>
                <a:ext cx="8805672" cy="2588446"/>
              </a:xfrm>
              <a:prstGeom prst="rect">
                <a:avLst/>
              </a:prstGeom>
              <a:solidFill>
                <a:schemeClr val="bg1"/>
              </a:solidFill>
              <a:ln w="9525">
                <a:solidFill>
                  <a:schemeClr val="tx1"/>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𝑎</m:t>
                        </m:r>
                      </m:e>
                      <m:sub>
                        <m:r>
                          <a:rPr lang="en-US" i="1" smtClean="0">
                            <a:solidFill>
                              <a:srgbClr val="FF0000"/>
                            </a:solidFill>
                            <a:latin typeface="Cambria Math" panose="02040503050406030204" pitchFamily="18" charset="0"/>
                          </a:rPr>
                          <m:t>𝑔</m:t>
                        </m:r>
                      </m:sub>
                    </m:sSub>
                    <m:r>
                      <a:rPr lang="en-US" b="1" i="1" smtClean="0">
                        <a:solidFill>
                          <a:schemeClr val="accent2"/>
                        </a:solidFill>
                        <a:latin typeface="Cambria Math" panose="02040503050406030204" pitchFamily="18" charset="0"/>
                      </a:rPr>
                      <m:t>𝒂𝒈𝒆</m:t>
                    </m:r>
                    <m:r>
                      <a:rPr lang="en-US" i="1" smtClean="0">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𝑏</m:t>
                        </m:r>
                      </m:e>
                      <m:sub>
                        <m:r>
                          <a:rPr lang="en-US" i="1">
                            <a:solidFill>
                              <a:srgbClr val="FF0000"/>
                            </a:solidFill>
                            <a:latin typeface="Cambria Math" panose="02040503050406030204" pitchFamily="18" charset="0"/>
                          </a:rPr>
                          <m:t>𝑔</m:t>
                        </m:r>
                      </m:sub>
                    </m:sSub>
                    <m:r>
                      <a:rPr lang="en-US" b="1" i="1" smtClean="0">
                        <a:solidFill>
                          <a:schemeClr val="accent2"/>
                        </a:solidFill>
                        <a:latin typeface="Cambria Math" panose="02040503050406030204" pitchFamily="18" charset="0"/>
                      </a:rPr>
                      <m:t>𝒈𝒆𝒏𝒅𝒆𝒓</m:t>
                    </m:r>
                    <m:r>
                      <a:rPr lang="en-US" i="1" smtClean="0">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𝑔</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b="1" i="1" smtClean="0">
                        <a:solidFill>
                          <a:schemeClr val="accent2"/>
                        </a:solidFill>
                        <a:latin typeface="Cambria Math" panose="02040503050406030204" pitchFamily="18" charset="0"/>
                      </a:rPr>
                      <m:t>𝒈𝒆𝒏𝒓𝒆</m:t>
                    </m:r>
                  </m:oMath>
                </a14:m>
                <a:endParaRPr lang="en-US" b="1" dirty="0" smtClean="0"/>
              </a:p>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smtClean="0">
                            <a:solidFill>
                              <a:srgbClr val="FF0000"/>
                            </a:solidFill>
                            <a:latin typeface="Cambria Math" panose="02040503050406030204" pitchFamily="18" charset="0"/>
                          </a:rPr>
                          <m:t>𝑓</m:t>
                        </m:r>
                      </m:sub>
                    </m:sSub>
                    <m:r>
                      <a:rPr lang="en-US" b="1" i="1" smtClean="0">
                        <a:solidFill>
                          <a:schemeClr val="accent2"/>
                        </a:solidFill>
                        <a:latin typeface="Cambria Math" panose="02040503050406030204" pitchFamily="18" charset="0"/>
                      </a:rPr>
                      <m:t>𝒂𝒈𝒆</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𝑏</m:t>
                        </m:r>
                      </m:e>
                      <m:sub>
                        <m:r>
                          <a:rPr lang="en-US" i="1" smtClean="0">
                            <a:solidFill>
                              <a:srgbClr val="FF0000"/>
                            </a:solidFill>
                            <a:latin typeface="Cambria Math" panose="02040503050406030204" pitchFamily="18" charset="0"/>
                          </a:rPr>
                          <m:t>𝑓</m:t>
                        </m:r>
                      </m:sub>
                    </m:sSub>
                    <m:r>
                      <a:rPr lang="en-US" b="1" i="1" smtClean="0">
                        <a:solidFill>
                          <a:schemeClr val="accent2"/>
                        </a:solidFill>
                        <a:latin typeface="Cambria Math" panose="02040503050406030204" pitchFamily="18" charset="0"/>
                      </a:rPr>
                      <m:t>𝒈𝒆𝒏𝒅𝒆𝒓</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smtClean="0">
                            <a:solidFill>
                              <a:srgbClr val="FF0000"/>
                            </a:solidFill>
                            <a:latin typeface="Cambria Math" panose="02040503050406030204" pitchFamily="18" charset="0"/>
                          </a:rPr>
                          <m:t>𝑓</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i="1">
                        <a:latin typeface="Cambria Math" panose="02040503050406030204" pitchFamily="18" charset="0"/>
                      </a:rPr>
                      <m:t>=</m:t>
                    </m:r>
                    <m:r>
                      <a:rPr lang="en-US" b="1" i="1" smtClean="0">
                        <a:solidFill>
                          <a:schemeClr val="accent2"/>
                        </a:solidFill>
                        <a:latin typeface="Cambria Math" panose="02040503050406030204" pitchFamily="18" charset="0"/>
                      </a:rPr>
                      <m:t>𝒇𝒆𝒆𝒍𝒔</m:t>
                    </m:r>
                  </m:oMath>
                </a14:m>
                <a:endParaRPr lang="en-US" b="1" dirty="0" smtClean="0"/>
              </a:p>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smtClean="0">
                            <a:solidFill>
                              <a:srgbClr val="FF0000"/>
                            </a:solidFill>
                            <a:latin typeface="Cambria Math" panose="02040503050406030204" pitchFamily="18" charset="0"/>
                          </a:rPr>
                          <m:t>𝑎</m:t>
                        </m:r>
                      </m:sub>
                    </m:sSub>
                    <m:r>
                      <a:rPr lang="en-US" b="1" i="1" smtClean="0">
                        <a:solidFill>
                          <a:schemeClr val="accent2"/>
                        </a:solidFill>
                        <a:latin typeface="Cambria Math" panose="02040503050406030204" pitchFamily="18" charset="0"/>
                      </a:rPr>
                      <m:t>𝒂𝒈𝒆</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𝑏</m:t>
                        </m:r>
                      </m:e>
                      <m:sub>
                        <m:r>
                          <a:rPr lang="en-US" i="1" smtClean="0">
                            <a:solidFill>
                              <a:srgbClr val="FF0000"/>
                            </a:solidFill>
                            <a:latin typeface="Cambria Math" panose="02040503050406030204" pitchFamily="18" charset="0"/>
                          </a:rPr>
                          <m:t>𝑎</m:t>
                        </m:r>
                      </m:sub>
                    </m:sSub>
                    <m:r>
                      <a:rPr lang="en-US" b="1" i="1" smtClean="0">
                        <a:solidFill>
                          <a:schemeClr val="accent2"/>
                        </a:solidFill>
                        <a:latin typeface="Cambria Math" panose="02040503050406030204" pitchFamily="18" charset="0"/>
                      </a:rPr>
                      <m:t>𝒈𝒆𝒏𝒅𝒆𝒓</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smtClean="0">
                            <a:solidFill>
                              <a:srgbClr val="FF0000"/>
                            </a:solidFill>
                            <a:latin typeface="Cambria Math" panose="02040503050406030204" pitchFamily="18" charset="0"/>
                          </a:rPr>
                          <m:t>𝑎</m:t>
                        </m:r>
                      </m:sub>
                    </m:sSub>
                    <m:r>
                      <a:rPr lang="en-US" b="1" i="1" smtClean="0">
                        <a:solidFill>
                          <a:schemeClr val="accent2"/>
                        </a:solidFill>
                        <a:latin typeface="Cambria Math" panose="02040503050406030204" pitchFamily="18" charset="0"/>
                      </a:rPr>
                      <m:t>𝒔𝒕𝒂𝒕𝒖𝒔</m:t>
                    </m:r>
                    <m:r>
                      <a:rPr lang="en-US" i="1" smtClean="0">
                        <a:latin typeface="Cambria Math" panose="02040503050406030204" pitchFamily="18" charset="0"/>
                      </a:rPr>
                      <m:t>+ …</m:t>
                    </m:r>
                    <m:r>
                      <a:rPr lang="en-US" i="1">
                        <a:latin typeface="Cambria Math" panose="02040503050406030204" pitchFamily="18" charset="0"/>
                      </a:rPr>
                      <m:t>=</m:t>
                    </m:r>
                    <m:r>
                      <a:rPr lang="en-US" b="1" i="1" smtClean="0">
                        <a:solidFill>
                          <a:schemeClr val="accent2"/>
                        </a:solidFill>
                        <a:latin typeface="Cambria Math" panose="02040503050406030204" pitchFamily="18" charset="0"/>
                      </a:rPr>
                      <m:t>𝒂𝒄𝒕𝒐𝒓</m:t>
                    </m:r>
                  </m:oMath>
                </a14:m>
                <a:endParaRPr lang="en-US" b="1" dirty="0" smtClean="0"/>
              </a:p>
              <a:p>
                <a:r>
                  <a:rPr lang="en-US" dirty="0" smtClean="0"/>
                  <a:t>…</a:t>
                </a:r>
                <a:endParaRPr lang="en-US" dirty="0"/>
              </a:p>
            </p:txBody>
          </p:sp>
        </mc:Choice>
        <mc:Fallback xmlns="">
          <p:sp>
            <p:nvSpPr>
              <p:cNvPr id="23" name="Content Placeholder 2"/>
              <p:cNvSpPr txBox="1">
                <a:spLocks noRot="1" noChangeAspect="1" noMove="1" noResize="1" noEditPoints="1" noAdjustHandles="1" noChangeArrowheads="1" noChangeShapeType="1" noTextEdit="1"/>
              </p:cNvSpPr>
              <p:nvPr/>
            </p:nvSpPr>
            <p:spPr bwMode="auto">
              <a:xfrm>
                <a:off x="292608" y="4187952"/>
                <a:ext cx="8805672" cy="2588446"/>
              </a:xfrm>
              <a:prstGeom prst="rect">
                <a:avLst/>
              </a:prstGeom>
              <a:blipFill rotWithShape="0">
                <a:blip r:embed="rId11"/>
                <a:stretch>
                  <a:fillRect l="-1451" b="-937"/>
                </a:stretch>
              </a:blipFill>
              <a:ln w="9525">
                <a:solidFill>
                  <a:schemeClr val="tx1"/>
                </a:solidFill>
                <a:miter lim="800000"/>
                <a:headEnd/>
                <a:tailEn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p:cNvSpPr txBox="1">
                <a:spLocks/>
              </p:cNvSpPr>
              <p:nvPr/>
            </p:nvSpPr>
            <p:spPr bwMode="auto">
              <a:xfrm>
                <a:off x="292608" y="4187952"/>
                <a:ext cx="8805672" cy="2588446"/>
              </a:xfrm>
              <a:prstGeom prst="rect">
                <a:avLst/>
              </a:prstGeom>
              <a:solidFill>
                <a:schemeClr val="bg1"/>
              </a:solidFill>
              <a:ln w="9525">
                <a:solidFill>
                  <a:schemeClr val="tx1"/>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800" b="0" i="1" smtClean="0">
                        <a:solidFill>
                          <a:srgbClr val="FF0000"/>
                        </a:solidFill>
                        <a:latin typeface="Cambria Math" panose="02040503050406030204" pitchFamily="18" charset="0"/>
                      </a:rPr>
                      <m:t>1.4</m:t>
                    </m:r>
                    <m:r>
                      <a:rPr lang="en-US" sz="2800" b="1" i="1" smtClean="0">
                        <a:solidFill>
                          <a:schemeClr val="accent2"/>
                        </a:solidFill>
                        <a:latin typeface="Cambria Math" panose="02040503050406030204" pitchFamily="18" charset="0"/>
                      </a:rPr>
                      <m:t>𝒂𝒈𝒆</m:t>
                    </m:r>
                    <m:r>
                      <a:rPr lang="en-US" sz="2800" i="1" smtClean="0">
                        <a:latin typeface="Cambria Math" panose="02040503050406030204" pitchFamily="18" charset="0"/>
                      </a:rPr>
                      <m:t>+</m:t>
                    </m:r>
                    <m:r>
                      <a:rPr lang="en-US" sz="2800" b="0" i="1" smtClean="0">
                        <a:solidFill>
                          <a:srgbClr val="FF0000"/>
                        </a:solidFill>
                        <a:latin typeface="Cambria Math" panose="02040503050406030204" pitchFamily="18" charset="0"/>
                      </a:rPr>
                      <m:t>0.04</m:t>
                    </m:r>
                    <m:r>
                      <a:rPr lang="en-US" sz="2800" b="1" i="1" smtClean="0">
                        <a:solidFill>
                          <a:schemeClr val="accent2"/>
                        </a:solidFill>
                        <a:latin typeface="Cambria Math" panose="02040503050406030204" pitchFamily="18" charset="0"/>
                      </a:rPr>
                      <m:t>𝒈𝒆𝒏𝒅𝒆𝒓</m:t>
                    </m:r>
                    <m:r>
                      <a:rPr lang="en-US" sz="2800" i="1" smtClean="0">
                        <a:latin typeface="Cambria Math" panose="02040503050406030204" pitchFamily="18" charset="0"/>
                      </a:rPr>
                      <m:t>+</m:t>
                    </m:r>
                    <m:r>
                      <a:rPr lang="en-US" sz="2800" b="0" i="1" smtClean="0">
                        <a:solidFill>
                          <a:srgbClr val="FF0000"/>
                        </a:solidFill>
                        <a:latin typeface="Cambria Math" panose="02040503050406030204" pitchFamily="18" charset="0"/>
                      </a:rPr>
                      <m:t>37.1</m:t>
                    </m:r>
                    <m:r>
                      <a:rPr lang="en-US" sz="2800" b="1" i="1" smtClean="0">
                        <a:solidFill>
                          <a:schemeClr val="accent2"/>
                        </a:solidFill>
                        <a:latin typeface="Cambria Math" panose="02040503050406030204" pitchFamily="18" charset="0"/>
                      </a:rPr>
                      <m:t>𝒔𝒕𝒂𝒕𝒖𝒔</m:t>
                    </m:r>
                    <m:r>
                      <a:rPr lang="en-US" sz="2800" i="1" smtClean="0">
                        <a:latin typeface="Cambria Math" panose="02040503050406030204" pitchFamily="18" charset="0"/>
                      </a:rPr>
                      <m:t>+ …=</m:t>
                    </m:r>
                    <m:r>
                      <a:rPr lang="en-US" sz="2800" b="1" i="1" smtClean="0">
                        <a:solidFill>
                          <a:schemeClr val="accent2"/>
                        </a:solidFill>
                        <a:latin typeface="Cambria Math" panose="02040503050406030204" pitchFamily="18" charset="0"/>
                      </a:rPr>
                      <m:t>𝒈𝒆𝒏𝒓𝒆</m:t>
                    </m:r>
                  </m:oMath>
                </a14:m>
                <a:endParaRPr lang="en-US" sz="2800" b="1" dirty="0" smtClean="0"/>
              </a:p>
              <a:p>
                <a14:m>
                  <m:oMath xmlns:m="http://schemas.openxmlformats.org/officeDocument/2006/math">
                    <m:r>
                      <a:rPr lang="en-US" sz="2800" b="0" i="1" smtClean="0">
                        <a:solidFill>
                          <a:srgbClr val="FF0000"/>
                        </a:solidFill>
                        <a:latin typeface="Cambria Math" panose="02040503050406030204" pitchFamily="18" charset="0"/>
                      </a:rPr>
                      <m:t>0.5</m:t>
                    </m:r>
                    <m:r>
                      <a:rPr lang="en-US" sz="2800" b="1" i="1" smtClean="0">
                        <a:solidFill>
                          <a:schemeClr val="accent2"/>
                        </a:solidFill>
                        <a:latin typeface="Cambria Math" panose="02040503050406030204" pitchFamily="18" charset="0"/>
                      </a:rPr>
                      <m:t>𝒂𝒈𝒆</m:t>
                    </m:r>
                    <m:r>
                      <a:rPr lang="en-US" sz="2800" i="1">
                        <a:latin typeface="Cambria Math" panose="02040503050406030204" pitchFamily="18" charset="0"/>
                      </a:rPr>
                      <m:t>+</m:t>
                    </m:r>
                    <m:r>
                      <a:rPr lang="en-US" sz="2800" b="0" i="1" smtClean="0">
                        <a:solidFill>
                          <a:srgbClr val="FF0000"/>
                        </a:solidFill>
                        <a:latin typeface="Cambria Math" panose="02040503050406030204" pitchFamily="18" charset="0"/>
                      </a:rPr>
                      <m:t>2.01</m:t>
                    </m:r>
                    <m:r>
                      <a:rPr lang="en-US" sz="2800" b="1" i="1" smtClean="0">
                        <a:solidFill>
                          <a:schemeClr val="accent2"/>
                        </a:solidFill>
                        <a:latin typeface="Cambria Math" panose="02040503050406030204" pitchFamily="18" charset="0"/>
                      </a:rPr>
                      <m:t>𝒈𝒆𝒏𝒅𝒆𝒓</m:t>
                    </m:r>
                    <m:r>
                      <a:rPr lang="en-US" sz="2800" i="1">
                        <a:latin typeface="Cambria Math" panose="02040503050406030204" pitchFamily="18" charset="0"/>
                      </a:rPr>
                      <m:t>+</m:t>
                    </m:r>
                    <m:r>
                      <a:rPr lang="en-US" sz="2800" b="0" i="1" smtClean="0">
                        <a:solidFill>
                          <a:srgbClr val="FF0000"/>
                        </a:solidFill>
                        <a:latin typeface="Cambria Math" panose="02040503050406030204" pitchFamily="18" charset="0"/>
                      </a:rPr>
                      <m:t>1.23</m:t>
                    </m:r>
                    <m:r>
                      <a:rPr lang="en-US" sz="2800" b="1" i="1" smtClean="0">
                        <a:solidFill>
                          <a:schemeClr val="accent2"/>
                        </a:solidFill>
                        <a:latin typeface="Cambria Math" panose="02040503050406030204" pitchFamily="18" charset="0"/>
                      </a:rPr>
                      <m:t>𝒔𝒕𝒂𝒕𝒖𝒔</m:t>
                    </m:r>
                    <m:r>
                      <a:rPr lang="en-US" sz="2800" i="1" smtClean="0">
                        <a:latin typeface="Cambria Math" panose="02040503050406030204" pitchFamily="18" charset="0"/>
                      </a:rPr>
                      <m:t>+ …</m:t>
                    </m:r>
                    <m:r>
                      <a:rPr lang="en-US" sz="2800" i="1">
                        <a:latin typeface="Cambria Math" panose="02040503050406030204" pitchFamily="18" charset="0"/>
                      </a:rPr>
                      <m:t>=</m:t>
                    </m:r>
                    <m:r>
                      <a:rPr lang="en-US" sz="2800" b="1" i="1" smtClean="0">
                        <a:solidFill>
                          <a:schemeClr val="accent2"/>
                        </a:solidFill>
                        <a:latin typeface="Cambria Math" panose="02040503050406030204" pitchFamily="18" charset="0"/>
                      </a:rPr>
                      <m:t>𝒇𝒆𝒆𝒍𝒔</m:t>
                    </m:r>
                  </m:oMath>
                </a14:m>
                <a:endParaRPr lang="en-US" sz="2800" b="1" dirty="0" smtClean="0"/>
              </a:p>
              <a:p>
                <a14:m>
                  <m:oMath xmlns:m="http://schemas.openxmlformats.org/officeDocument/2006/math">
                    <m:r>
                      <a:rPr lang="en-US" sz="2800" b="0" i="1" smtClean="0">
                        <a:solidFill>
                          <a:srgbClr val="FF0000"/>
                        </a:solidFill>
                        <a:latin typeface="Cambria Math" panose="02040503050406030204" pitchFamily="18" charset="0"/>
                      </a:rPr>
                      <m:t>9.0</m:t>
                    </m:r>
                    <m:r>
                      <a:rPr lang="en-US" sz="2800" b="1" i="1" smtClean="0">
                        <a:solidFill>
                          <a:schemeClr val="accent2"/>
                        </a:solidFill>
                        <a:latin typeface="Cambria Math" panose="02040503050406030204" pitchFamily="18" charset="0"/>
                      </a:rPr>
                      <m:t>𝒂𝒈𝒆</m:t>
                    </m:r>
                    <m:r>
                      <a:rPr lang="en-US" sz="2800" i="1">
                        <a:latin typeface="Cambria Math" panose="02040503050406030204" pitchFamily="18" charset="0"/>
                      </a:rPr>
                      <m:t>+</m:t>
                    </m:r>
                    <m:r>
                      <a:rPr lang="en-US" sz="2800" b="0" i="1" smtClean="0">
                        <a:solidFill>
                          <a:srgbClr val="FF0000"/>
                        </a:solidFill>
                        <a:latin typeface="Cambria Math" panose="02040503050406030204" pitchFamily="18" charset="0"/>
                      </a:rPr>
                      <m:t>2.11</m:t>
                    </m:r>
                    <m:r>
                      <a:rPr lang="en-US" sz="2800" b="1" i="1" smtClean="0">
                        <a:solidFill>
                          <a:schemeClr val="accent2"/>
                        </a:solidFill>
                        <a:latin typeface="Cambria Math" panose="02040503050406030204" pitchFamily="18" charset="0"/>
                      </a:rPr>
                      <m:t>𝒈𝒆𝒏𝒅𝒆𝒓</m:t>
                    </m:r>
                    <m:r>
                      <a:rPr lang="en-US" sz="2800" i="1">
                        <a:latin typeface="Cambria Math" panose="02040503050406030204" pitchFamily="18" charset="0"/>
                      </a:rPr>
                      <m:t>+</m:t>
                    </m:r>
                    <m:r>
                      <a:rPr lang="en-US" sz="2800" b="0" i="1" smtClean="0">
                        <a:solidFill>
                          <a:srgbClr val="FF0000"/>
                        </a:solidFill>
                        <a:latin typeface="Cambria Math" panose="02040503050406030204" pitchFamily="18" charset="0"/>
                      </a:rPr>
                      <m:t>0.41</m:t>
                    </m:r>
                    <m:r>
                      <a:rPr lang="en-US" sz="2800" b="1" i="1" smtClean="0">
                        <a:solidFill>
                          <a:schemeClr val="accent2"/>
                        </a:solidFill>
                        <a:latin typeface="Cambria Math" panose="02040503050406030204" pitchFamily="18" charset="0"/>
                      </a:rPr>
                      <m:t>𝒔𝒕𝒂𝒕𝒖𝒔</m:t>
                    </m:r>
                    <m:r>
                      <a:rPr lang="en-US" sz="2800" i="1" smtClean="0">
                        <a:latin typeface="Cambria Math" panose="02040503050406030204" pitchFamily="18" charset="0"/>
                      </a:rPr>
                      <m:t>+ …</m:t>
                    </m:r>
                    <m:r>
                      <a:rPr lang="en-US" sz="2800" i="1">
                        <a:latin typeface="Cambria Math" panose="02040503050406030204" pitchFamily="18" charset="0"/>
                      </a:rPr>
                      <m:t>=</m:t>
                    </m:r>
                    <m:r>
                      <a:rPr lang="en-US" sz="2800" b="1" i="1" smtClean="0">
                        <a:solidFill>
                          <a:schemeClr val="accent2"/>
                        </a:solidFill>
                        <a:latin typeface="Cambria Math" panose="02040503050406030204" pitchFamily="18" charset="0"/>
                      </a:rPr>
                      <m:t>𝒂𝒄𝒕𝒐𝒓</m:t>
                    </m:r>
                  </m:oMath>
                </a14:m>
                <a:endParaRPr lang="en-US" sz="2800" b="1" dirty="0" smtClean="0"/>
              </a:p>
              <a:p>
                <a:r>
                  <a:rPr lang="en-US" sz="2800" dirty="0" smtClean="0"/>
                  <a:t>…</a:t>
                </a:r>
                <a:endParaRPr lang="en-US" sz="2800" dirty="0"/>
              </a:p>
            </p:txBody>
          </p:sp>
        </mc:Choice>
        <mc:Fallback xmlns="">
          <p:sp>
            <p:nvSpPr>
              <p:cNvPr id="24" name="Content Placeholder 2"/>
              <p:cNvSpPr txBox="1">
                <a:spLocks noRot="1" noChangeAspect="1" noMove="1" noResize="1" noEditPoints="1" noAdjustHandles="1" noChangeArrowheads="1" noChangeShapeType="1" noTextEdit="1"/>
              </p:cNvSpPr>
              <p:nvPr/>
            </p:nvSpPr>
            <p:spPr bwMode="auto">
              <a:xfrm>
                <a:off x="292608" y="4187952"/>
                <a:ext cx="8805672" cy="2588446"/>
              </a:xfrm>
              <a:prstGeom prst="rect">
                <a:avLst/>
              </a:prstGeom>
              <a:blipFill rotWithShape="0">
                <a:blip r:embed="rId12"/>
                <a:stretch>
                  <a:fillRect l="-1175"/>
                </a:stretch>
              </a:blipFill>
              <a:ln w="9525">
                <a:solidFill>
                  <a:schemeClr val="tx1"/>
                </a:solidFill>
                <a:miter lim="800000"/>
                <a:headEnd/>
                <a:tailEn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
              <p:cNvSpPr txBox="1">
                <a:spLocks/>
              </p:cNvSpPr>
              <p:nvPr/>
            </p:nvSpPr>
            <p:spPr bwMode="auto">
              <a:xfrm>
                <a:off x="292608" y="4187952"/>
                <a:ext cx="8805672" cy="2588446"/>
              </a:xfrm>
              <a:prstGeom prst="rect">
                <a:avLst/>
              </a:prstGeom>
              <a:solidFill>
                <a:schemeClr val="bg1"/>
              </a:solidFill>
              <a:ln w="9525">
                <a:solidFill>
                  <a:schemeClr val="tx1"/>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𝒂𝒈𝒆</m:t>
                    </m:r>
                    <m:r>
                      <a:rPr lang="en-US" sz="2600" i="1" smtClean="0">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𝑏</m:t>
                        </m:r>
                      </m:e>
                      <m:sub>
                        <m:r>
                          <a:rPr lang="en-US" sz="2600" i="1">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𝒈𝒆𝒏𝒅𝒆𝒓</m:t>
                    </m:r>
                    <m:r>
                      <a:rPr lang="en-US" sz="2600" i="1" smtClean="0">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𝑐</m:t>
                        </m:r>
                      </m:e>
                      <m:sub>
                        <m:r>
                          <a:rPr lang="en-US" sz="2600" i="1">
                            <a:solidFill>
                              <a:srgbClr val="FF0000"/>
                            </a:solidFill>
                            <a:latin typeface="Cambria Math" panose="02040503050406030204" pitchFamily="18" charset="0"/>
                          </a:rPr>
                          <m:t>𝑔</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b="0" i="1" smtClean="0">
                        <a:latin typeface="Cambria Math" panose="02040503050406030204" pitchFamily="18" charset="0"/>
                      </a:rPr>
                      <m:t>𝑔𝑒𝑛𝑟𝑒</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𝒈𝒆𝒏𝒓𝒆</m:t>
                    </m:r>
                  </m:oMath>
                </a14:m>
                <a:endParaRPr lang="en-US" sz="2600" b="1" dirty="0" smtClean="0"/>
              </a:p>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𝒂𝒈𝒆</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𝑏</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𝒈𝒆𝒏𝒅𝒆𝒓</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𝑐</m:t>
                        </m:r>
                      </m:e>
                      <m:sub>
                        <m:r>
                          <a:rPr lang="en-US" sz="2600" i="1" smtClean="0">
                            <a:solidFill>
                              <a:srgbClr val="FF0000"/>
                            </a:solidFill>
                            <a:latin typeface="Cambria Math" panose="02040503050406030204" pitchFamily="18" charset="0"/>
                          </a:rPr>
                          <m:t>𝑓</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i="1">
                        <a:latin typeface="Cambria Math" panose="02040503050406030204" pitchFamily="18" charset="0"/>
                      </a:rPr>
                      <m:t>=</m:t>
                    </m:r>
                    <m:r>
                      <a:rPr lang="en-US" sz="2600" b="0" i="1" smtClean="0">
                        <a:latin typeface="Cambria Math" panose="02040503050406030204" pitchFamily="18" charset="0"/>
                      </a:rPr>
                      <m:t>𝑓𝑒𝑒𝑙𝑠</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𝒇𝒆𝒆𝒍𝒔</m:t>
                    </m:r>
                  </m:oMath>
                </a14:m>
                <a:endParaRPr lang="en-US" sz="2600" b="1" dirty="0" smtClean="0"/>
              </a:p>
              <a:p>
                <a14:m>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𝑎</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𝒂𝒈𝒆</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𝑏</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𝒈𝒆𝒏𝒅𝒆𝒓</m:t>
                    </m:r>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𝑐</m:t>
                        </m:r>
                      </m:e>
                      <m:sub>
                        <m:r>
                          <a:rPr lang="en-US" sz="2600" i="1" smtClean="0">
                            <a:solidFill>
                              <a:srgbClr val="FF0000"/>
                            </a:solidFill>
                            <a:latin typeface="Cambria Math" panose="02040503050406030204" pitchFamily="18" charset="0"/>
                          </a:rPr>
                          <m:t>𝑎</m:t>
                        </m:r>
                      </m:sub>
                    </m:sSub>
                    <m:r>
                      <a:rPr lang="en-US" sz="2600" b="1" i="1" smtClean="0">
                        <a:solidFill>
                          <a:schemeClr val="accent2"/>
                        </a:solidFill>
                        <a:latin typeface="Cambria Math" panose="02040503050406030204" pitchFamily="18" charset="0"/>
                      </a:rPr>
                      <m:t>𝒔𝒕𝒂𝒕𝒖𝒔</m:t>
                    </m:r>
                    <m:r>
                      <a:rPr lang="en-US" sz="2600" i="1" smtClean="0">
                        <a:latin typeface="Cambria Math" panose="02040503050406030204" pitchFamily="18" charset="0"/>
                      </a:rPr>
                      <m:t>+ …</m:t>
                    </m:r>
                    <m:r>
                      <a:rPr lang="en-US" sz="2600" i="1">
                        <a:latin typeface="Cambria Math" panose="02040503050406030204" pitchFamily="18" charset="0"/>
                      </a:rPr>
                      <m:t>=</m:t>
                    </m:r>
                    <m:r>
                      <a:rPr lang="en-US" sz="2600" b="0" i="1" smtClean="0">
                        <a:latin typeface="Cambria Math" panose="02040503050406030204" pitchFamily="18" charset="0"/>
                      </a:rPr>
                      <m:t>𝑎𝑐𝑡𝑜𝑟</m:t>
                    </m:r>
                    <m:r>
                      <a:rPr lang="en-US" sz="2600" b="1" i="1" smtClean="0">
                        <a:latin typeface="Cambria Math" panose="02040503050406030204" pitchFamily="18" charset="0"/>
                      </a:rPr>
                      <m:t> −</m:t>
                    </m:r>
                    <m:r>
                      <a:rPr lang="en-US" sz="2600" b="1" i="1" smtClean="0">
                        <a:solidFill>
                          <a:schemeClr val="accent2"/>
                        </a:solidFill>
                        <a:latin typeface="Cambria Math" panose="02040503050406030204" pitchFamily="18" charset="0"/>
                      </a:rPr>
                      <m:t>𝒂𝒄𝒕𝒐𝒓</m:t>
                    </m:r>
                  </m:oMath>
                </a14:m>
                <a:endParaRPr lang="en-US" sz="2600" b="1" dirty="0" smtClean="0"/>
              </a:p>
              <a:p>
                <a:r>
                  <a:rPr lang="en-US" sz="2600" dirty="0" smtClean="0"/>
                  <a:t>…</a:t>
                </a:r>
                <a:endParaRPr lang="en-US" sz="2600" dirty="0"/>
              </a:p>
            </p:txBody>
          </p:sp>
        </mc:Choice>
        <mc:Fallback xmlns="">
          <p:sp>
            <p:nvSpPr>
              <p:cNvPr id="25" name="Content Placeholder 2"/>
              <p:cNvSpPr txBox="1">
                <a:spLocks noRot="1" noChangeAspect="1" noMove="1" noResize="1" noEditPoints="1" noAdjustHandles="1" noChangeArrowheads="1" noChangeShapeType="1" noTextEdit="1"/>
              </p:cNvSpPr>
              <p:nvPr/>
            </p:nvSpPr>
            <p:spPr bwMode="auto">
              <a:xfrm>
                <a:off x="292608" y="4187952"/>
                <a:ext cx="8805672" cy="2588446"/>
              </a:xfrm>
              <a:prstGeom prst="rect">
                <a:avLst/>
              </a:prstGeom>
              <a:blipFill rotWithShape="0">
                <a:blip r:embed="rId13"/>
                <a:stretch>
                  <a:fillRect l="-968"/>
                </a:stretch>
              </a:blipFill>
              <a:ln w="9525">
                <a:solidFill>
                  <a:schemeClr val="tx1"/>
                </a:solidFill>
                <a:miter lim="800000"/>
                <a:headEnd/>
                <a:tailEnd/>
              </a:ln>
              <a:effectLst/>
              <a:extLst/>
            </p:spPr>
            <p:txBody>
              <a:bodyPr/>
              <a:lstStyle/>
              <a:p>
                <a:r>
                  <a:rPr lang="en-US">
                    <a:noFill/>
                  </a:rPr>
                  <a:t> </a:t>
                </a:r>
              </a:p>
            </p:txBody>
          </p:sp>
        </mc:Fallback>
      </mc:AlternateContent>
    </p:spTree>
    <p:extLst>
      <p:ext uri="{BB962C8B-B14F-4D97-AF65-F5344CB8AC3E}">
        <p14:creationId xmlns:p14="http://schemas.microsoft.com/office/powerpoint/2010/main" val="42879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339094" y="1414462"/>
            <a:ext cx="1293019" cy="1828801"/>
          </a:xfrm>
          <a:prstGeom prst="rect">
            <a:avLst/>
          </a:prstGeom>
        </p:spPr>
      </p:pic>
      <p:sp>
        <p:nvSpPr>
          <p:cNvPr id="2" name="Title 1"/>
          <p:cNvSpPr>
            <a:spLocks noGrp="1"/>
          </p:cNvSpPr>
          <p:nvPr>
            <p:ph type="title"/>
          </p:nvPr>
        </p:nvSpPr>
        <p:spPr/>
        <p:txBody>
          <a:bodyPr/>
          <a:lstStyle/>
          <a:p>
            <a:r>
              <a:rPr lang="en-US" dirty="0" smtClean="0"/>
              <a:t>Example Problem</a:t>
            </a:r>
            <a:endParaRPr lang="en-US" dirty="0"/>
          </a:p>
        </p:txBody>
      </p:sp>
      <p:pic>
        <p:nvPicPr>
          <p:cNvPr id="20" name="Content Placeholder 1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98473" y="4192588"/>
            <a:ext cx="2899453" cy="2589212"/>
          </a:xfrm>
          <a:ln>
            <a:noFill/>
          </a:ln>
        </p:spPr>
      </p:pic>
      <p:sp>
        <p:nvSpPr>
          <p:cNvPr id="4" name="Footer Placeholder 3"/>
          <p:cNvSpPr>
            <a:spLocks noGrp="1"/>
          </p:cNvSpPr>
          <p:nvPr>
            <p:ph type="ftr" sz="quarter" idx="10"/>
          </p:nvPr>
        </p:nvSpPr>
        <p:spPr/>
        <p:txBody>
          <a:bodyPr/>
          <a:lstStyle/>
          <a:p>
            <a:r>
              <a:rPr lang="en-US" altLang="en-US" smtClean="0"/>
              <a:t>Genetic Algorithms - Mike Lensi</a:t>
            </a:r>
            <a:endParaRPr lang="en-US" altLang="en-US" dirty="0"/>
          </a:p>
        </p:txBody>
      </p:sp>
      <p:sp>
        <p:nvSpPr>
          <p:cNvPr id="5" name="Slide Number Placeholder 4"/>
          <p:cNvSpPr>
            <a:spLocks noGrp="1"/>
          </p:cNvSpPr>
          <p:nvPr>
            <p:ph type="sldNum" sz="quarter" idx="11"/>
          </p:nvPr>
        </p:nvSpPr>
        <p:spPr/>
        <p:txBody>
          <a:bodyPr/>
          <a:lstStyle/>
          <a:p>
            <a:fld id="{14A0CCF6-2DDE-4B44-8D01-82B6AEEBEA07}" type="slidenum">
              <a:rPr lang="en-US" altLang="en-US" smtClean="0"/>
              <a:pPr/>
              <a:t>5</a:t>
            </a:fld>
            <a:endParaRPr lang="en-US" altLang="en-US"/>
          </a:p>
        </p:txBody>
      </p:sp>
      <p:pic>
        <p:nvPicPr>
          <p:cNvPr id="7" name="Picture 6"/>
          <p:cNvPicPr>
            <a:picLocks noChangeAspect="1"/>
          </p:cNvPicPr>
          <p:nvPr/>
        </p:nvPicPr>
        <p:blipFill rotWithShape="1">
          <a:blip r:embed="rId4"/>
          <a:srcRect b="28315"/>
          <a:stretch/>
        </p:blipFill>
        <p:spPr>
          <a:xfrm>
            <a:off x="457200" y="1425310"/>
            <a:ext cx="1172338" cy="1295401"/>
          </a:xfrm>
          <a:prstGeom prst="rect">
            <a:avLst/>
          </a:prstGeom>
        </p:spPr>
      </p:pic>
      <p:pic>
        <p:nvPicPr>
          <p:cNvPr id="8" name="Picture 7"/>
          <p:cNvPicPr>
            <a:picLocks noChangeAspect="1"/>
          </p:cNvPicPr>
          <p:nvPr/>
        </p:nvPicPr>
        <p:blipFill rotWithShape="1">
          <a:blip r:embed="rId5"/>
          <a:srcRect l="9267" t="3608" r="32046" b="-3608"/>
          <a:stretch/>
        </p:blipFill>
        <p:spPr>
          <a:xfrm>
            <a:off x="1211087" y="2025384"/>
            <a:ext cx="1089582" cy="1390650"/>
          </a:xfrm>
          <a:prstGeom prst="rect">
            <a:avLst/>
          </a:prstGeom>
        </p:spPr>
      </p:pic>
      <p:pic>
        <p:nvPicPr>
          <p:cNvPr id="9" name="Picture 8"/>
          <p:cNvPicPr>
            <a:picLocks noChangeAspect="1"/>
          </p:cNvPicPr>
          <p:nvPr/>
        </p:nvPicPr>
        <p:blipFill>
          <a:blip r:embed="rId6"/>
          <a:stretch>
            <a:fillRect/>
          </a:stretch>
        </p:blipFill>
        <p:spPr>
          <a:xfrm>
            <a:off x="2094601" y="1460765"/>
            <a:ext cx="959955" cy="1447801"/>
          </a:xfrm>
          <a:prstGeom prst="rect">
            <a:avLst/>
          </a:prstGeom>
        </p:spPr>
      </p:pic>
      <p:pic>
        <p:nvPicPr>
          <p:cNvPr id="10" name="Picture 9"/>
          <p:cNvPicPr>
            <a:picLocks noChangeAspect="1"/>
          </p:cNvPicPr>
          <p:nvPr/>
        </p:nvPicPr>
        <p:blipFill rotWithShape="1">
          <a:blip r:embed="rId7"/>
          <a:srcRect l="6756" r="9846" b="17010"/>
          <a:stretch/>
        </p:blipFill>
        <p:spPr>
          <a:xfrm>
            <a:off x="2403019" y="2565929"/>
            <a:ext cx="1600200" cy="1192741"/>
          </a:xfrm>
          <a:prstGeom prst="rect">
            <a:avLst/>
          </a:prstGeom>
        </p:spPr>
      </p:pic>
      <p:pic>
        <p:nvPicPr>
          <p:cNvPr id="11268" name="Picture 4" descr="Image result for movie poste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45139"/>
            <a:ext cx="1087971"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stretch>
            <a:fillRect/>
          </a:stretch>
        </p:blipFill>
        <p:spPr>
          <a:xfrm>
            <a:off x="6419843" y="1736224"/>
            <a:ext cx="1003108" cy="1545139"/>
          </a:xfrm>
          <a:prstGeom prst="rect">
            <a:avLst/>
          </a:prstGeom>
        </p:spPr>
      </p:pic>
      <p:pic>
        <p:nvPicPr>
          <p:cNvPr id="12" name="Picture 11"/>
          <p:cNvPicPr>
            <a:picLocks noChangeAspect="1"/>
          </p:cNvPicPr>
          <p:nvPr/>
        </p:nvPicPr>
        <p:blipFill>
          <a:blip r:embed="rId10"/>
          <a:stretch>
            <a:fillRect/>
          </a:stretch>
        </p:blipFill>
        <p:spPr>
          <a:xfrm>
            <a:off x="5715000" y="2208799"/>
            <a:ext cx="1098351" cy="1649177"/>
          </a:xfrm>
          <a:prstGeom prst="rect">
            <a:avLst/>
          </a:prstGeom>
        </p:spPr>
      </p:pic>
      <p:sp>
        <p:nvSpPr>
          <p:cNvPr id="19" name="Rectangle 18"/>
          <p:cNvSpPr/>
          <p:nvPr/>
        </p:nvSpPr>
        <p:spPr bwMode="auto">
          <a:xfrm>
            <a:off x="304800" y="4193354"/>
            <a:ext cx="8686800" cy="25884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21" name="TextBox 20"/>
          <p:cNvSpPr txBox="1"/>
          <p:nvPr/>
        </p:nvSpPr>
        <p:spPr>
          <a:xfrm>
            <a:off x="2350719" y="4571446"/>
            <a:ext cx="773481" cy="584775"/>
          </a:xfrm>
          <a:prstGeom prst="rect">
            <a:avLst/>
          </a:prstGeom>
          <a:noFill/>
        </p:spPr>
        <p:txBody>
          <a:bodyPr wrap="square" rtlCol="0">
            <a:spAutoFit/>
          </a:bodyPr>
          <a:lstStyle/>
          <a:p>
            <a:pPr algn="r"/>
            <a:r>
              <a:rPr lang="en-US" sz="3200" i="1" dirty="0" smtClean="0"/>
              <a:t>age</a:t>
            </a:r>
            <a:endParaRPr lang="en-US" sz="3200" i="1" dirty="0"/>
          </a:p>
        </p:txBody>
      </p:sp>
      <p:sp>
        <p:nvSpPr>
          <p:cNvPr id="23" name="TextBox 22"/>
          <p:cNvSpPr txBox="1"/>
          <p:nvPr/>
        </p:nvSpPr>
        <p:spPr>
          <a:xfrm>
            <a:off x="1724726" y="5198939"/>
            <a:ext cx="1420389" cy="584775"/>
          </a:xfrm>
          <a:prstGeom prst="rect">
            <a:avLst/>
          </a:prstGeom>
          <a:noFill/>
        </p:spPr>
        <p:txBody>
          <a:bodyPr wrap="square" rtlCol="0">
            <a:spAutoFit/>
          </a:bodyPr>
          <a:lstStyle/>
          <a:p>
            <a:pPr algn="r"/>
            <a:r>
              <a:rPr lang="en-US" sz="3200" i="1" dirty="0" smtClean="0"/>
              <a:t>gender</a:t>
            </a:r>
            <a:endParaRPr lang="en-US" sz="3200" i="1" dirty="0"/>
          </a:p>
        </p:txBody>
      </p:sp>
      <p:sp>
        <p:nvSpPr>
          <p:cNvPr id="24" name="TextBox 23"/>
          <p:cNvSpPr txBox="1"/>
          <p:nvPr/>
        </p:nvSpPr>
        <p:spPr>
          <a:xfrm>
            <a:off x="1813335" y="5740995"/>
            <a:ext cx="1331780" cy="584775"/>
          </a:xfrm>
          <a:prstGeom prst="rect">
            <a:avLst/>
          </a:prstGeom>
          <a:noFill/>
        </p:spPr>
        <p:txBody>
          <a:bodyPr wrap="square" rtlCol="0">
            <a:spAutoFit/>
          </a:bodyPr>
          <a:lstStyle/>
          <a:p>
            <a:pPr algn="r"/>
            <a:r>
              <a:rPr lang="en-US" sz="3200" i="1" dirty="0" smtClean="0"/>
              <a:t>status</a:t>
            </a:r>
            <a:endParaRPr lang="en-US" sz="3200" i="1" dirty="0"/>
          </a:p>
        </p:txBody>
      </p:sp>
      <p:sp>
        <p:nvSpPr>
          <p:cNvPr id="25" name="TextBox 24"/>
          <p:cNvSpPr txBox="1"/>
          <p:nvPr/>
        </p:nvSpPr>
        <p:spPr>
          <a:xfrm>
            <a:off x="6193371" y="4896312"/>
            <a:ext cx="1286198" cy="584775"/>
          </a:xfrm>
          <a:prstGeom prst="rect">
            <a:avLst/>
          </a:prstGeom>
          <a:noFill/>
        </p:spPr>
        <p:txBody>
          <a:bodyPr wrap="square" rtlCol="0">
            <a:spAutoFit/>
          </a:bodyPr>
          <a:lstStyle/>
          <a:p>
            <a:pPr algn="l"/>
            <a:r>
              <a:rPr lang="en-US" sz="3200" i="1" dirty="0" smtClean="0"/>
              <a:t>genre</a:t>
            </a:r>
            <a:endParaRPr lang="en-US" sz="3200" i="1" dirty="0"/>
          </a:p>
        </p:txBody>
      </p:sp>
      <p:sp>
        <p:nvSpPr>
          <p:cNvPr id="26" name="TextBox 25"/>
          <p:cNvSpPr txBox="1"/>
          <p:nvPr/>
        </p:nvSpPr>
        <p:spPr>
          <a:xfrm>
            <a:off x="6193371" y="5511225"/>
            <a:ext cx="1141229" cy="584775"/>
          </a:xfrm>
          <a:prstGeom prst="rect">
            <a:avLst/>
          </a:prstGeom>
          <a:noFill/>
        </p:spPr>
        <p:txBody>
          <a:bodyPr wrap="square" rtlCol="0">
            <a:spAutoFit/>
          </a:bodyPr>
          <a:lstStyle/>
          <a:p>
            <a:pPr algn="l"/>
            <a:r>
              <a:rPr lang="en-US" sz="3200" i="1" dirty="0" smtClean="0"/>
              <a:t>feels</a:t>
            </a:r>
            <a:endParaRPr lang="en-US" sz="3200" i="1" dirty="0"/>
          </a:p>
        </p:txBody>
      </p:sp>
      <p:sp>
        <p:nvSpPr>
          <p:cNvPr id="27" name="TextBox 26"/>
          <p:cNvSpPr txBox="1"/>
          <p:nvPr/>
        </p:nvSpPr>
        <p:spPr>
          <a:xfrm>
            <a:off x="2209799" y="6197025"/>
            <a:ext cx="844757" cy="584775"/>
          </a:xfrm>
          <a:prstGeom prst="rect">
            <a:avLst/>
          </a:prstGeom>
          <a:noFill/>
        </p:spPr>
        <p:txBody>
          <a:bodyPr wrap="square" rtlCol="0">
            <a:spAutoFit/>
          </a:bodyPr>
          <a:lstStyle/>
          <a:p>
            <a:pPr algn="r"/>
            <a:r>
              <a:rPr lang="en-US" sz="3200" i="1" dirty="0" smtClean="0"/>
              <a:t>…</a:t>
            </a:r>
            <a:endParaRPr lang="en-US" sz="3200" i="1" dirty="0"/>
          </a:p>
        </p:txBody>
      </p:sp>
      <p:sp>
        <p:nvSpPr>
          <p:cNvPr id="28" name="TextBox 27"/>
          <p:cNvSpPr txBox="1"/>
          <p:nvPr/>
        </p:nvSpPr>
        <p:spPr>
          <a:xfrm>
            <a:off x="6172199" y="6120825"/>
            <a:ext cx="1066801" cy="584775"/>
          </a:xfrm>
          <a:prstGeom prst="rect">
            <a:avLst/>
          </a:prstGeom>
          <a:noFill/>
        </p:spPr>
        <p:txBody>
          <a:bodyPr wrap="square" rtlCol="0">
            <a:spAutoFit/>
          </a:bodyPr>
          <a:lstStyle/>
          <a:p>
            <a:pPr algn="l"/>
            <a:r>
              <a:rPr lang="en-US" sz="3200" i="1" dirty="0" smtClean="0"/>
              <a:t>…</a:t>
            </a:r>
            <a:endParaRPr lang="en-US" sz="3200" i="1" dirty="0"/>
          </a:p>
        </p:txBody>
      </p:sp>
    </p:spTree>
    <p:extLst>
      <p:ext uri="{BB962C8B-B14F-4D97-AF65-F5344CB8AC3E}">
        <p14:creationId xmlns:p14="http://schemas.microsoft.com/office/powerpoint/2010/main" val="28693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ltLang="en-US"/>
              <a:t>Genetic Algorithms - Mike Lensi</a:t>
            </a:r>
          </a:p>
        </p:txBody>
      </p:sp>
      <p:sp>
        <p:nvSpPr>
          <p:cNvPr id="8" name="Slide Number Placeholder 5"/>
          <p:cNvSpPr>
            <a:spLocks noGrp="1"/>
          </p:cNvSpPr>
          <p:nvPr>
            <p:ph type="sldNum" sz="quarter" idx="11"/>
          </p:nvPr>
        </p:nvSpPr>
        <p:spPr/>
        <p:txBody>
          <a:bodyPr/>
          <a:lstStyle/>
          <a:p>
            <a:fld id="{93AEB26C-1DA3-4A99-A90E-9A75756956B1}" type="slidenum">
              <a:rPr lang="en-US" altLang="en-US"/>
              <a:pPr/>
              <a:t>6</a:t>
            </a:fld>
            <a:endParaRPr lang="en-US" altLang="en-US"/>
          </a:p>
        </p:txBody>
      </p:sp>
      <p:sp>
        <p:nvSpPr>
          <p:cNvPr id="12290" name="Rectangle 2"/>
          <p:cNvSpPr>
            <a:spLocks noGrp="1" noChangeArrowheads="1"/>
          </p:cNvSpPr>
          <p:nvPr>
            <p:ph type="title"/>
          </p:nvPr>
        </p:nvSpPr>
        <p:spPr/>
        <p:txBody>
          <a:bodyPr/>
          <a:lstStyle/>
          <a:p>
            <a:r>
              <a:rPr lang="en-US" altLang="en-US"/>
              <a:t>What is a GA?</a:t>
            </a:r>
          </a:p>
        </p:txBody>
      </p:sp>
      <p:sp>
        <p:nvSpPr>
          <p:cNvPr id="12291" name="Rectangle 3"/>
          <p:cNvSpPr>
            <a:spLocks noGrp="1" noChangeArrowheads="1"/>
          </p:cNvSpPr>
          <p:nvPr>
            <p:ph type="body" sz="half" idx="1"/>
          </p:nvPr>
        </p:nvSpPr>
        <p:spPr>
          <a:ln/>
        </p:spPr>
        <p:txBody>
          <a:bodyPr/>
          <a:lstStyle/>
          <a:p>
            <a:r>
              <a:rPr lang="en-US" altLang="en-US" sz="2800"/>
              <a:t>A GA is an:</a:t>
            </a:r>
          </a:p>
          <a:p>
            <a:pPr lvl="1"/>
            <a:r>
              <a:rPr lang="en-US" altLang="en-US" sz="2400"/>
              <a:t>adaptive</a:t>
            </a:r>
          </a:p>
          <a:p>
            <a:pPr lvl="1"/>
            <a:r>
              <a:rPr lang="en-US" altLang="en-US" sz="2400"/>
              <a:t>global</a:t>
            </a:r>
          </a:p>
          <a:p>
            <a:pPr lvl="1"/>
            <a:r>
              <a:rPr lang="en-US" altLang="en-US" sz="2400"/>
              <a:t>stochastic</a:t>
            </a:r>
          </a:p>
          <a:p>
            <a:pPr lvl="1"/>
            <a:r>
              <a:rPr lang="en-US" altLang="en-US" sz="2400"/>
              <a:t>optimizer</a:t>
            </a:r>
          </a:p>
          <a:p>
            <a:r>
              <a:rPr lang="en-US" altLang="en-US" sz="2800"/>
              <a:t>Used on any problem for which the following can be defined:</a:t>
            </a:r>
          </a:p>
          <a:p>
            <a:pPr lvl="1"/>
            <a:r>
              <a:rPr lang="en-US" altLang="en-US" sz="2400"/>
              <a:t>fitness function</a:t>
            </a:r>
          </a:p>
          <a:p>
            <a:pPr lvl="1"/>
            <a:r>
              <a:rPr lang="en-US" altLang="en-US" sz="2400"/>
              <a:t>digital solution space</a:t>
            </a:r>
          </a:p>
        </p:txBody>
      </p:sp>
      <p:sp>
        <p:nvSpPr>
          <p:cNvPr id="12292" name="Text Box 4"/>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Introduction  </a:t>
            </a:r>
            <a:r>
              <a:rPr lang="en-US" altLang="en-US">
                <a:solidFill>
                  <a:schemeClr val="hlink"/>
                </a:solidFill>
              </a:rPr>
              <a:t>|  Optimization  |  How are they used?  |  Brief Example</a:t>
            </a:r>
          </a:p>
        </p:txBody>
      </p:sp>
      <p:sp>
        <p:nvSpPr>
          <p:cNvPr id="12293" name="Rectangle 5"/>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6" name="Rectangle 8">
            <a:hlinkClick r:id="" action="ppaction://noaction"/>
          </p:cNvPr>
          <p:cNvSpPr>
            <a:spLocks noChangeArrowheads="1"/>
          </p:cNvSpPr>
          <p:nvPr/>
        </p:nvSpPr>
        <p:spPr bwMode="auto">
          <a:xfrm>
            <a:off x="304800" y="6629400"/>
            <a:ext cx="533400" cy="1524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solidFill>
                  <a:schemeClr val="hlink"/>
                </a:solidFill>
              </a:rPr>
              <a:t>more</a:t>
            </a:r>
            <a:endParaRPr lang="en-US" alt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0300" y="2133600"/>
            <a:ext cx="801666" cy="1143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8238" y="2427543"/>
            <a:ext cx="949962" cy="123005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1445" y="2570308"/>
            <a:ext cx="909012" cy="1412584"/>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6519" y="3341943"/>
            <a:ext cx="882763"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ooter Placeholder 4"/>
          <p:cNvSpPr>
            <a:spLocks noGrp="1"/>
          </p:cNvSpPr>
          <p:nvPr>
            <p:ph type="ftr" sz="quarter" idx="10"/>
          </p:nvPr>
        </p:nvSpPr>
        <p:spPr/>
        <p:txBody>
          <a:bodyPr/>
          <a:lstStyle/>
          <a:p>
            <a:r>
              <a:rPr lang="en-US" altLang="en-US"/>
              <a:t>Genetic Algorithms - Mike Lensi</a:t>
            </a:r>
          </a:p>
        </p:txBody>
      </p:sp>
      <p:sp>
        <p:nvSpPr>
          <p:cNvPr id="66" name="Slide Number Placeholder 5"/>
          <p:cNvSpPr>
            <a:spLocks noGrp="1"/>
          </p:cNvSpPr>
          <p:nvPr>
            <p:ph type="sldNum" sz="quarter" idx="11"/>
          </p:nvPr>
        </p:nvSpPr>
        <p:spPr/>
        <p:txBody>
          <a:bodyPr/>
          <a:lstStyle/>
          <a:p>
            <a:fld id="{09FA5C09-7F4F-4FA6-B461-C9DB9AFAD456}" type="slidenum">
              <a:rPr lang="en-US" altLang="en-US"/>
              <a:pPr/>
              <a:t>7</a:t>
            </a:fld>
            <a:endParaRPr lang="en-US" altLang="en-US"/>
          </a:p>
        </p:txBody>
      </p:sp>
      <p:sp>
        <p:nvSpPr>
          <p:cNvPr id="13314" name="Rectangle 2"/>
          <p:cNvSpPr>
            <a:spLocks noGrp="1" noChangeArrowheads="1"/>
          </p:cNvSpPr>
          <p:nvPr>
            <p:ph type="title"/>
          </p:nvPr>
        </p:nvSpPr>
        <p:spPr/>
        <p:txBody>
          <a:bodyPr/>
          <a:lstStyle/>
          <a:p>
            <a:r>
              <a:rPr lang="en-US" altLang="en-US"/>
              <a:t>What is a GA?</a:t>
            </a:r>
          </a:p>
        </p:txBody>
      </p:sp>
      <p:sp>
        <p:nvSpPr>
          <p:cNvPr id="13315" name="Rectangle 3"/>
          <p:cNvSpPr>
            <a:spLocks noGrp="1" noChangeArrowheads="1"/>
          </p:cNvSpPr>
          <p:nvPr>
            <p:ph type="body" sz="half" idx="1"/>
          </p:nvPr>
        </p:nvSpPr>
        <p:spPr>
          <a:ln/>
        </p:spPr>
        <p:txBody>
          <a:bodyPr/>
          <a:lstStyle/>
          <a:p>
            <a:r>
              <a:rPr lang="en-US" altLang="en-US" sz="2800"/>
              <a:t>A GA is an:</a:t>
            </a:r>
          </a:p>
          <a:p>
            <a:pPr lvl="1"/>
            <a:r>
              <a:rPr lang="en-US" altLang="en-US" sz="2400"/>
              <a:t>adaptive</a:t>
            </a:r>
          </a:p>
          <a:p>
            <a:pPr lvl="1"/>
            <a:r>
              <a:rPr lang="en-US" altLang="en-US" sz="2400"/>
              <a:t>global</a:t>
            </a:r>
          </a:p>
          <a:p>
            <a:pPr lvl="1"/>
            <a:r>
              <a:rPr lang="en-US" altLang="en-US" sz="2400"/>
              <a:t>stochastic</a:t>
            </a:r>
          </a:p>
          <a:p>
            <a:pPr lvl="1"/>
            <a:r>
              <a:rPr lang="en-US" altLang="en-US" sz="2400"/>
              <a:t>optimizer</a:t>
            </a:r>
          </a:p>
          <a:p>
            <a:r>
              <a:rPr lang="en-US" altLang="en-US" sz="2800">
                <a:solidFill>
                  <a:schemeClr val="hlink"/>
                </a:solidFill>
              </a:rPr>
              <a:t>Used on any problem for which the following can be defined:</a:t>
            </a:r>
          </a:p>
          <a:p>
            <a:pPr lvl="1"/>
            <a:r>
              <a:rPr lang="en-US" altLang="en-US" sz="2400">
                <a:solidFill>
                  <a:schemeClr val="hlink"/>
                </a:solidFill>
              </a:rPr>
              <a:t>fitness function</a:t>
            </a:r>
          </a:p>
          <a:p>
            <a:pPr lvl="1"/>
            <a:r>
              <a:rPr lang="en-US" altLang="en-US" sz="2400">
                <a:solidFill>
                  <a:schemeClr val="hlink"/>
                </a:solidFill>
              </a:rPr>
              <a:t>digital solution space</a:t>
            </a:r>
          </a:p>
        </p:txBody>
      </p:sp>
      <p:sp>
        <p:nvSpPr>
          <p:cNvPr id="13317" name="Rectangle 5"/>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321" name="Picture 9"/>
          <p:cNvPicPr>
            <a:picLocks noChangeAspect="1" noChangeArrowheads="1"/>
          </p:cNvPicPr>
          <p:nvPr/>
        </p:nvPicPr>
        <p:blipFill>
          <a:blip r:embed="rId3">
            <a:extLst>
              <a:ext uri="{28A0092B-C50C-407E-A947-70E740481C1C}">
                <a14:useLocalDpi xmlns:a14="http://schemas.microsoft.com/office/drawing/2010/main" val="0"/>
              </a:ext>
            </a:extLst>
          </a:blip>
          <a:srcRect l="10564" t="19354" r="7747" b="6451"/>
          <a:stretch>
            <a:fillRect/>
          </a:stretch>
        </p:blipFill>
        <p:spPr bwMode="auto">
          <a:xfrm>
            <a:off x="4724400" y="2514600"/>
            <a:ext cx="3962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2" name="Text Box 10"/>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a:t>
            </a:r>
            <a:r>
              <a:rPr lang="en-US" altLang="en-US"/>
              <a:t>  </a:t>
            </a:r>
            <a:r>
              <a:rPr lang="en-US" altLang="en-US">
                <a:solidFill>
                  <a:schemeClr val="hlink"/>
                </a:solidFill>
              </a:rPr>
              <a:t>|  </a:t>
            </a:r>
            <a:r>
              <a:rPr lang="en-US" altLang="en-US"/>
              <a:t>Optimization</a:t>
            </a:r>
            <a:r>
              <a:rPr lang="en-US" altLang="en-US">
                <a:solidFill>
                  <a:schemeClr val="hlink"/>
                </a:solidFill>
              </a:rPr>
              <a:t>  |  How are they used?  |  Brief Example</a:t>
            </a:r>
          </a:p>
        </p:txBody>
      </p:sp>
      <p:grpSp>
        <p:nvGrpSpPr>
          <p:cNvPr id="13380" name="Group 68"/>
          <p:cNvGrpSpPr>
            <a:grpSpLocks/>
          </p:cNvGrpSpPr>
          <p:nvPr/>
        </p:nvGrpSpPr>
        <p:grpSpPr bwMode="auto">
          <a:xfrm>
            <a:off x="5105400" y="3200400"/>
            <a:ext cx="2895600" cy="1295400"/>
            <a:chOff x="3216" y="2016"/>
            <a:chExt cx="1824" cy="816"/>
          </a:xfrm>
        </p:grpSpPr>
        <p:grpSp>
          <p:nvGrpSpPr>
            <p:cNvPr id="13325" name="Group 13"/>
            <p:cNvGrpSpPr>
              <a:grpSpLocks/>
            </p:cNvGrpSpPr>
            <p:nvPr/>
          </p:nvGrpSpPr>
          <p:grpSpPr bwMode="auto">
            <a:xfrm>
              <a:off x="3216" y="2544"/>
              <a:ext cx="96" cy="96"/>
              <a:chOff x="3360" y="3648"/>
              <a:chExt cx="96" cy="96"/>
            </a:xfrm>
          </p:grpSpPr>
          <p:sp>
            <p:nvSpPr>
              <p:cNvPr id="13323" name="Line 11"/>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Line 12"/>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26" name="Group 14"/>
            <p:cNvGrpSpPr>
              <a:grpSpLocks/>
            </p:cNvGrpSpPr>
            <p:nvPr/>
          </p:nvGrpSpPr>
          <p:grpSpPr bwMode="auto">
            <a:xfrm>
              <a:off x="3408" y="2448"/>
              <a:ext cx="96" cy="96"/>
              <a:chOff x="3360" y="3648"/>
              <a:chExt cx="96" cy="96"/>
            </a:xfrm>
          </p:grpSpPr>
          <p:sp>
            <p:nvSpPr>
              <p:cNvPr id="13327" name="Line 15"/>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6"/>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29" name="Group 17"/>
            <p:cNvGrpSpPr>
              <a:grpSpLocks/>
            </p:cNvGrpSpPr>
            <p:nvPr/>
          </p:nvGrpSpPr>
          <p:grpSpPr bwMode="auto">
            <a:xfrm>
              <a:off x="3552" y="2352"/>
              <a:ext cx="96" cy="96"/>
              <a:chOff x="3360" y="3648"/>
              <a:chExt cx="96" cy="96"/>
            </a:xfrm>
          </p:grpSpPr>
          <p:sp>
            <p:nvSpPr>
              <p:cNvPr id="13330" name="Line 18"/>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1" name="Line 19"/>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32" name="Group 20"/>
            <p:cNvGrpSpPr>
              <a:grpSpLocks/>
            </p:cNvGrpSpPr>
            <p:nvPr/>
          </p:nvGrpSpPr>
          <p:grpSpPr bwMode="auto">
            <a:xfrm>
              <a:off x="3648" y="2208"/>
              <a:ext cx="96" cy="96"/>
              <a:chOff x="3360" y="3648"/>
              <a:chExt cx="96" cy="96"/>
            </a:xfrm>
          </p:grpSpPr>
          <p:sp>
            <p:nvSpPr>
              <p:cNvPr id="13333" name="Line 21"/>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2"/>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35" name="Group 23"/>
            <p:cNvGrpSpPr>
              <a:grpSpLocks/>
            </p:cNvGrpSpPr>
            <p:nvPr/>
          </p:nvGrpSpPr>
          <p:grpSpPr bwMode="auto">
            <a:xfrm>
              <a:off x="3744" y="2016"/>
              <a:ext cx="96" cy="96"/>
              <a:chOff x="3360" y="3648"/>
              <a:chExt cx="96" cy="96"/>
            </a:xfrm>
          </p:grpSpPr>
          <p:sp>
            <p:nvSpPr>
              <p:cNvPr id="13336" name="Line 24"/>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Line 25"/>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38" name="Group 26"/>
            <p:cNvGrpSpPr>
              <a:grpSpLocks/>
            </p:cNvGrpSpPr>
            <p:nvPr/>
          </p:nvGrpSpPr>
          <p:grpSpPr bwMode="auto">
            <a:xfrm>
              <a:off x="3936" y="2256"/>
              <a:ext cx="96" cy="96"/>
              <a:chOff x="3360" y="3648"/>
              <a:chExt cx="96" cy="96"/>
            </a:xfrm>
          </p:grpSpPr>
          <p:sp>
            <p:nvSpPr>
              <p:cNvPr id="13339" name="Line 27"/>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0" name="Line 28"/>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41" name="Group 29"/>
            <p:cNvGrpSpPr>
              <a:grpSpLocks/>
            </p:cNvGrpSpPr>
            <p:nvPr/>
          </p:nvGrpSpPr>
          <p:grpSpPr bwMode="auto">
            <a:xfrm>
              <a:off x="3504" y="2592"/>
              <a:ext cx="96" cy="96"/>
              <a:chOff x="3360" y="3648"/>
              <a:chExt cx="96" cy="96"/>
            </a:xfrm>
          </p:grpSpPr>
          <p:sp>
            <p:nvSpPr>
              <p:cNvPr id="13342" name="Line 30"/>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Line 31"/>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44" name="Group 32"/>
            <p:cNvGrpSpPr>
              <a:grpSpLocks/>
            </p:cNvGrpSpPr>
            <p:nvPr/>
          </p:nvGrpSpPr>
          <p:grpSpPr bwMode="auto">
            <a:xfrm>
              <a:off x="3792" y="2640"/>
              <a:ext cx="96" cy="96"/>
              <a:chOff x="3360" y="3648"/>
              <a:chExt cx="96" cy="96"/>
            </a:xfrm>
          </p:grpSpPr>
          <p:sp>
            <p:nvSpPr>
              <p:cNvPr id="13345" name="Line 3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6" name="Line 3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47" name="Group 35"/>
            <p:cNvGrpSpPr>
              <a:grpSpLocks/>
            </p:cNvGrpSpPr>
            <p:nvPr/>
          </p:nvGrpSpPr>
          <p:grpSpPr bwMode="auto">
            <a:xfrm>
              <a:off x="3696" y="2496"/>
              <a:ext cx="96" cy="96"/>
              <a:chOff x="3360" y="3648"/>
              <a:chExt cx="96" cy="96"/>
            </a:xfrm>
          </p:grpSpPr>
          <p:sp>
            <p:nvSpPr>
              <p:cNvPr id="13348" name="Line 36"/>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9" name="Line 37"/>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50" name="Group 38"/>
            <p:cNvGrpSpPr>
              <a:grpSpLocks/>
            </p:cNvGrpSpPr>
            <p:nvPr/>
          </p:nvGrpSpPr>
          <p:grpSpPr bwMode="auto">
            <a:xfrm>
              <a:off x="3888" y="2448"/>
              <a:ext cx="96" cy="96"/>
              <a:chOff x="3360" y="3648"/>
              <a:chExt cx="96" cy="96"/>
            </a:xfrm>
          </p:grpSpPr>
          <p:sp>
            <p:nvSpPr>
              <p:cNvPr id="13351" name="Line 39"/>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52" name="Line 40"/>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53" name="Group 41"/>
            <p:cNvGrpSpPr>
              <a:grpSpLocks/>
            </p:cNvGrpSpPr>
            <p:nvPr/>
          </p:nvGrpSpPr>
          <p:grpSpPr bwMode="auto">
            <a:xfrm>
              <a:off x="4080" y="2352"/>
              <a:ext cx="96" cy="96"/>
              <a:chOff x="3360" y="3648"/>
              <a:chExt cx="96" cy="96"/>
            </a:xfrm>
          </p:grpSpPr>
          <p:sp>
            <p:nvSpPr>
              <p:cNvPr id="13354" name="Line 42"/>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55" name="Line 43"/>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56" name="Group 44"/>
            <p:cNvGrpSpPr>
              <a:grpSpLocks/>
            </p:cNvGrpSpPr>
            <p:nvPr/>
          </p:nvGrpSpPr>
          <p:grpSpPr bwMode="auto">
            <a:xfrm>
              <a:off x="4032" y="2688"/>
              <a:ext cx="96" cy="96"/>
              <a:chOff x="3360" y="3648"/>
              <a:chExt cx="96" cy="96"/>
            </a:xfrm>
          </p:grpSpPr>
          <p:sp>
            <p:nvSpPr>
              <p:cNvPr id="13357" name="Line 45"/>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58" name="Line 46"/>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59" name="Group 47"/>
            <p:cNvGrpSpPr>
              <a:grpSpLocks/>
            </p:cNvGrpSpPr>
            <p:nvPr/>
          </p:nvGrpSpPr>
          <p:grpSpPr bwMode="auto">
            <a:xfrm>
              <a:off x="4272" y="2736"/>
              <a:ext cx="96" cy="96"/>
              <a:chOff x="3360" y="3648"/>
              <a:chExt cx="96" cy="96"/>
            </a:xfrm>
          </p:grpSpPr>
          <p:sp>
            <p:nvSpPr>
              <p:cNvPr id="13360" name="Line 48"/>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1" name="Line 49"/>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62" name="Group 50"/>
            <p:cNvGrpSpPr>
              <a:grpSpLocks/>
            </p:cNvGrpSpPr>
            <p:nvPr/>
          </p:nvGrpSpPr>
          <p:grpSpPr bwMode="auto">
            <a:xfrm>
              <a:off x="4512" y="2688"/>
              <a:ext cx="96" cy="96"/>
              <a:chOff x="3360" y="3648"/>
              <a:chExt cx="96" cy="96"/>
            </a:xfrm>
          </p:grpSpPr>
          <p:sp>
            <p:nvSpPr>
              <p:cNvPr id="13363" name="Line 51"/>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4" name="Line 52"/>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65" name="Group 53"/>
            <p:cNvGrpSpPr>
              <a:grpSpLocks/>
            </p:cNvGrpSpPr>
            <p:nvPr/>
          </p:nvGrpSpPr>
          <p:grpSpPr bwMode="auto">
            <a:xfrm>
              <a:off x="4560" y="2544"/>
              <a:ext cx="96" cy="96"/>
              <a:chOff x="3360" y="3648"/>
              <a:chExt cx="96" cy="96"/>
            </a:xfrm>
          </p:grpSpPr>
          <p:sp>
            <p:nvSpPr>
              <p:cNvPr id="13366" name="Line 54"/>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7" name="Line 55"/>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68" name="Group 56"/>
            <p:cNvGrpSpPr>
              <a:grpSpLocks/>
            </p:cNvGrpSpPr>
            <p:nvPr/>
          </p:nvGrpSpPr>
          <p:grpSpPr bwMode="auto">
            <a:xfrm>
              <a:off x="4704" y="2448"/>
              <a:ext cx="96" cy="96"/>
              <a:chOff x="3360" y="3648"/>
              <a:chExt cx="96" cy="96"/>
            </a:xfrm>
          </p:grpSpPr>
          <p:sp>
            <p:nvSpPr>
              <p:cNvPr id="13369" name="Line 57"/>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0" name="Line 58"/>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71" name="Group 59"/>
            <p:cNvGrpSpPr>
              <a:grpSpLocks/>
            </p:cNvGrpSpPr>
            <p:nvPr/>
          </p:nvGrpSpPr>
          <p:grpSpPr bwMode="auto">
            <a:xfrm>
              <a:off x="4944" y="2496"/>
              <a:ext cx="96" cy="96"/>
              <a:chOff x="3360" y="3648"/>
              <a:chExt cx="96" cy="96"/>
            </a:xfrm>
          </p:grpSpPr>
          <p:sp>
            <p:nvSpPr>
              <p:cNvPr id="13372" name="Line 60"/>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3" name="Line 61"/>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74" name="Group 62"/>
            <p:cNvGrpSpPr>
              <a:grpSpLocks/>
            </p:cNvGrpSpPr>
            <p:nvPr/>
          </p:nvGrpSpPr>
          <p:grpSpPr bwMode="auto">
            <a:xfrm>
              <a:off x="4128" y="2496"/>
              <a:ext cx="96" cy="96"/>
              <a:chOff x="3360" y="3648"/>
              <a:chExt cx="96" cy="96"/>
            </a:xfrm>
          </p:grpSpPr>
          <p:sp>
            <p:nvSpPr>
              <p:cNvPr id="13375" name="Line 6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6" name="Line 6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77" name="Group 65"/>
            <p:cNvGrpSpPr>
              <a:grpSpLocks/>
            </p:cNvGrpSpPr>
            <p:nvPr/>
          </p:nvGrpSpPr>
          <p:grpSpPr bwMode="auto">
            <a:xfrm>
              <a:off x="4320" y="2352"/>
              <a:ext cx="96" cy="96"/>
              <a:chOff x="3360" y="3648"/>
              <a:chExt cx="96" cy="96"/>
            </a:xfrm>
          </p:grpSpPr>
          <p:sp>
            <p:nvSpPr>
              <p:cNvPr id="13378" name="Line 66"/>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9" name="Line 67"/>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3380"/>
                                        </p:tgtEl>
                                        <p:attrNameLst>
                                          <p:attrName>style.visibility</p:attrName>
                                        </p:attrNameLst>
                                      </p:cBhvr>
                                      <p:to>
                                        <p:strVal val="visible"/>
                                      </p:to>
                                    </p:set>
                                    <p:anim calcmode="lin" valueType="num">
                                      <p:cBhvr>
                                        <p:cTn id="7" dur="500" fill="hold"/>
                                        <p:tgtEl>
                                          <p:spTgt spid="13380"/>
                                        </p:tgtEl>
                                        <p:attrNameLst>
                                          <p:attrName>ppt_w</p:attrName>
                                        </p:attrNameLst>
                                      </p:cBhvr>
                                      <p:tavLst>
                                        <p:tav tm="0">
                                          <p:val>
                                            <p:strVal val="4*#ppt_w"/>
                                          </p:val>
                                        </p:tav>
                                        <p:tav tm="100000">
                                          <p:val>
                                            <p:strVal val="#ppt_w"/>
                                          </p:val>
                                        </p:tav>
                                      </p:tavLst>
                                    </p:anim>
                                    <p:anim calcmode="lin" valueType="num">
                                      <p:cBhvr>
                                        <p:cTn id="8" dur="500" fill="hold"/>
                                        <p:tgtEl>
                                          <p:spTgt spid="13380"/>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133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0"/>
          </p:nvPr>
        </p:nvSpPr>
        <p:spPr/>
        <p:txBody>
          <a:bodyPr/>
          <a:lstStyle/>
          <a:p>
            <a:r>
              <a:rPr lang="en-US" altLang="en-US"/>
              <a:t>Genetic Algorithms - Mike Lensi</a:t>
            </a:r>
          </a:p>
        </p:txBody>
      </p:sp>
      <p:sp>
        <p:nvSpPr>
          <p:cNvPr id="23" name="Slide Number Placeholder 5"/>
          <p:cNvSpPr>
            <a:spLocks noGrp="1"/>
          </p:cNvSpPr>
          <p:nvPr>
            <p:ph type="sldNum" sz="quarter" idx="11"/>
          </p:nvPr>
        </p:nvSpPr>
        <p:spPr/>
        <p:txBody>
          <a:bodyPr/>
          <a:lstStyle/>
          <a:p>
            <a:fld id="{ED6E6114-FE00-4B35-893B-BDDF8182A8AA}" type="slidenum">
              <a:rPr lang="en-US" altLang="en-US"/>
              <a:pPr/>
              <a:t>8</a:t>
            </a:fld>
            <a:endParaRPr lang="en-US" altLang="en-US"/>
          </a:p>
        </p:txBody>
      </p:sp>
      <p:sp>
        <p:nvSpPr>
          <p:cNvPr id="29698" name="Rectangle 1026"/>
          <p:cNvSpPr>
            <a:spLocks noGrp="1" noChangeArrowheads="1"/>
          </p:cNvSpPr>
          <p:nvPr>
            <p:ph type="title"/>
          </p:nvPr>
        </p:nvSpPr>
        <p:spPr/>
        <p:txBody>
          <a:bodyPr/>
          <a:lstStyle/>
          <a:p>
            <a:r>
              <a:rPr lang="en-US" altLang="en-US"/>
              <a:t>What is a GA?</a:t>
            </a:r>
          </a:p>
        </p:txBody>
      </p:sp>
      <p:sp>
        <p:nvSpPr>
          <p:cNvPr id="29699" name="Rectangle 1027"/>
          <p:cNvSpPr>
            <a:spLocks noGrp="1" noChangeArrowheads="1"/>
          </p:cNvSpPr>
          <p:nvPr>
            <p:ph type="body" sz="half" idx="1"/>
          </p:nvPr>
        </p:nvSpPr>
        <p:spPr>
          <a:ln/>
        </p:spPr>
        <p:txBody>
          <a:bodyPr/>
          <a:lstStyle/>
          <a:p>
            <a:r>
              <a:rPr lang="en-US" altLang="en-US" sz="2800"/>
              <a:t>A GA is an:</a:t>
            </a:r>
          </a:p>
          <a:p>
            <a:pPr lvl="1"/>
            <a:r>
              <a:rPr lang="en-US" altLang="en-US" sz="2400"/>
              <a:t>adaptive</a:t>
            </a:r>
          </a:p>
          <a:p>
            <a:pPr lvl="1"/>
            <a:r>
              <a:rPr lang="en-US" altLang="en-US" sz="2400"/>
              <a:t>global</a:t>
            </a:r>
          </a:p>
          <a:p>
            <a:pPr lvl="1"/>
            <a:r>
              <a:rPr lang="en-US" altLang="en-US" sz="2400"/>
              <a:t>stochastic</a:t>
            </a:r>
          </a:p>
          <a:p>
            <a:pPr lvl="1"/>
            <a:r>
              <a:rPr lang="en-US" altLang="en-US" sz="2400"/>
              <a:t>optimizer</a:t>
            </a:r>
          </a:p>
          <a:p>
            <a:r>
              <a:rPr lang="en-US" altLang="en-US" sz="2800">
                <a:solidFill>
                  <a:schemeClr val="hlink"/>
                </a:solidFill>
              </a:rPr>
              <a:t>Used on any problem for which the following can be defined:</a:t>
            </a:r>
          </a:p>
          <a:p>
            <a:pPr lvl="1"/>
            <a:r>
              <a:rPr lang="en-US" altLang="en-US" sz="2400">
                <a:solidFill>
                  <a:schemeClr val="hlink"/>
                </a:solidFill>
              </a:rPr>
              <a:t>fitness function</a:t>
            </a:r>
          </a:p>
          <a:p>
            <a:pPr lvl="1"/>
            <a:r>
              <a:rPr lang="en-US" altLang="en-US" sz="2400">
                <a:solidFill>
                  <a:schemeClr val="hlink"/>
                </a:solidFill>
              </a:rPr>
              <a:t>digital solution space</a:t>
            </a:r>
          </a:p>
        </p:txBody>
      </p:sp>
      <p:sp>
        <p:nvSpPr>
          <p:cNvPr id="29700" name="Rectangle 1028"/>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9701" name="Picture 1029"/>
          <p:cNvPicPr>
            <a:picLocks noChangeAspect="1" noChangeArrowheads="1"/>
          </p:cNvPicPr>
          <p:nvPr/>
        </p:nvPicPr>
        <p:blipFill>
          <a:blip r:embed="rId3">
            <a:extLst>
              <a:ext uri="{28A0092B-C50C-407E-A947-70E740481C1C}">
                <a14:useLocalDpi xmlns:a14="http://schemas.microsoft.com/office/drawing/2010/main" val="0"/>
              </a:ext>
            </a:extLst>
          </a:blip>
          <a:srcRect l="10564" t="19354" r="7747" b="6451"/>
          <a:stretch>
            <a:fillRect/>
          </a:stretch>
        </p:blipFill>
        <p:spPr bwMode="auto">
          <a:xfrm>
            <a:off x="4724400" y="2514600"/>
            <a:ext cx="3962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2" name="Text Box 1030"/>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a:t>
            </a:r>
            <a:r>
              <a:rPr lang="en-US" altLang="en-US"/>
              <a:t>  </a:t>
            </a:r>
            <a:r>
              <a:rPr lang="en-US" altLang="en-US">
                <a:solidFill>
                  <a:schemeClr val="hlink"/>
                </a:solidFill>
              </a:rPr>
              <a:t>|  </a:t>
            </a:r>
            <a:r>
              <a:rPr lang="en-US" altLang="en-US"/>
              <a:t>Optimization</a:t>
            </a:r>
            <a:r>
              <a:rPr lang="en-US" altLang="en-US">
                <a:solidFill>
                  <a:schemeClr val="hlink"/>
                </a:solidFill>
              </a:rPr>
              <a:t>  |  How are they used?  |  Brief Example</a:t>
            </a:r>
          </a:p>
        </p:txBody>
      </p:sp>
      <p:grpSp>
        <p:nvGrpSpPr>
          <p:cNvPr id="29704" name="Group 1032"/>
          <p:cNvGrpSpPr>
            <a:grpSpLocks/>
          </p:cNvGrpSpPr>
          <p:nvPr/>
        </p:nvGrpSpPr>
        <p:grpSpPr bwMode="auto">
          <a:xfrm>
            <a:off x="8001000" y="3962400"/>
            <a:ext cx="152400" cy="152400"/>
            <a:chOff x="3360" y="3648"/>
            <a:chExt cx="96" cy="96"/>
          </a:xfrm>
        </p:grpSpPr>
        <p:sp>
          <p:nvSpPr>
            <p:cNvPr id="29705" name="Line 103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6" name="Line 103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707" name="Group 1035"/>
          <p:cNvGrpSpPr>
            <a:grpSpLocks/>
          </p:cNvGrpSpPr>
          <p:nvPr/>
        </p:nvGrpSpPr>
        <p:grpSpPr bwMode="auto">
          <a:xfrm>
            <a:off x="7696200" y="3886200"/>
            <a:ext cx="152400" cy="152400"/>
            <a:chOff x="3360" y="3648"/>
            <a:chExt cx="96" cy="96"/>
          </a:xfrm>
        </p:grpSpPr>
        <p:sp>
          <p:nvSpPr>
            <p:cNvPr id="29708" name="Line 1036"/>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9" name="Line 1037"/>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710" name="Group 1038"/>
          <p:cNvGrpSpPr>
            <a:grpSpLocks/>
          </p:cNvGrpSpPr>
          <p:nvPr/>
        </p:nvGrpSpPr>
        <p:grpSpPr bwMode="auto">
          <a:xfrm>
            <a:off x="7391400" y="3810000"/>
            <a:ext cx="152400" cy="152400"/>
            <a:chOff x="3360" y="3648"/>
            <a:chExt cx="96" cy="96"/>
          </a:xfrm>
        </p:grpSpPr>
        <p:sp>
          <p:nvSpPr>
            <p:cNvPr id="29711" name="Line 1039"/>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2" name="Line 1040"/>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713" name="Group 1041"/>
          <p:cNvGrpSpPr>
            <a:grpSpLocks/>
          </p:cNvGrpSpPr>
          <p:nvPr/>
        </p:nvGrpSpPr>
        <p:grpSpPr bwMode="auto">
          <a:xfrm>
            <a:off x="7086600" y="3733800"/>
            <a:ext cx="152400" cy="152400"/>
            <a:chOff x="3360" y="3648"/>
            <a:chExt cx="96" cy="96"/>
          </a:xfrm>
        </p:grpSpPr>
        <p:sp>
          <p:nvSpPr>
            <p:cNvPr id="29714" name="Line 1042"/>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5" name="Line 1043"/>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716" name="Group 1044"/>
          <p:cNvGrpSpPr>
            <a:grpSpLocks/>
          </p:cNvGrpSpPr>
          <p:nvPr/>
        </p:nvGrpSpPr>
        <p:grpSpPr bwMode="auto">
          <a:xfrm>
            <a:off x="6705600" y="3581400"/>
            <a:ext cx="152400" cy="152400"/>
            <a:chOff x="3360" y="3648"/>
            <a:chExt cx="96" cy="96"/>
          </a:xfrm>
        </p:grpSpPr>
        <p:sp>
          <p:nvSpPr>
            <p:cNvPr id="29717" name="Line 1045"/>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18" name="Line 1046"/>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70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1000"/>
                                  </p:stCondLst>
                                  <p:childTnLst>
                                    <p:set>
                                      <p:cBhvr>
                                        <p:cTn id="9" dur="1" fill="hold">
                                          <p:stCondLst>
                                            <p:cond delay="499"/>
                                          </p:stCondLst>
                                        </p:cTn>
                                        <p:tgtEl>
                                          <p:spTgt spid="29707"/>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499"/>
                                          </p:stCondLst>
                                        </p:cTn>
                                        <p:tgtEl>
                                          <p:spTgt spid="29710"/>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nodeType="afterEffect">
                                  <p:stCondLst>
                                    <p:cond delay="1000"/>
                                  </p:stCondLst>
                                  <p:childTnLst>
                                    <p:set>
                                      <p:cBhvr>
                                        <p:cTn id="15" dur="1" fill="hold">
                                          <p:stCondLst>
                                            <p:cond delay="499"/>
                                          </p:stCondLst>
                                        </p:cTn>
                                        <p:tgtEl>
                                          <p:spTgt spid="29713"/>
                                        </p:tgtEl>
                                        <p:attrNameLst>
                                          <p:attrName>style.visibility</p:attrName>
                                        </p:attrNameLst>
                                      </p:cBhvr>
                                      <p:to>
                                        <p:strVal val="visible"/>
                                      </p:to>
                                    </p:set>
                                  </p:childTnLst>
                                </p:cTn>
                              </p:par>
                            </p:childTnLst>
                          </p:cTn>
                        </p:par>
                        <p:par>
                          <p:cTn id="16" fill="hold" nodeType="afterGroup">
                            <p:stCondLst>
                              <p:cond delay="5000"/>
                            </p:stCondLst>
                            <p:childTnLst>
                              <p:par>
                                <p:cTn id="17" presetID="1" presetClass="entr" presetSubtype="0" fill="hold" nodeType="afterEffect">
                                  <p:stCondLst>
                                    <p:cond delay="1000"/>
                                  </p:stCondLst>
                                  <p:childTnLst>
                                    <p:set>
                                      <p:cBhvr>
                                        <p:cTn id="18" dur="1" fill="hold">
                                          <p:stCondLst>
                                            <p:cond delay="499"/>
                                          </p:stCondLst>
                                        </p:cTn>
                                        <p:tgtEl>
                                          <p:spTgt spid="29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ooter Placeholder 4"/>
          <p:cNvSpPr>
            <a:spLocks noGrp="1"/>
          </p:cNvSpPr>
          <p:nvPr>
            <p:ph type="ftr" sz="quarter" idx="10"/>
          </p:nvPr>
        </p:nvSpPr>
        <p:spPr/>
        <p:txBody>
          <a:bodyPr/>
          <a:lstStyle/>
          <a:p>
            <a:r>
              <a:rPr lang="en-US" altLang="en-US"/>
              <a:t>Genetic Algorithms - Mike Lensi</a:t>
            </a:r>
          </a:p>
        </p:txBody>
      </p:sp>
      <p:sp>
        <p:nvSpPr>
          <p:cNvPr id="50" name="Slide Number Placeholder 5"/>
          <p:cNvSpPr>
            <a:spLocks noGrp="1"/>
          </p:cNvSpPr>
          <p:nvPr>
            <p:ph type="sldNum" sz="quarter" idx="11"/>
          </p:nvPr>
        </p:nvSpPr>
        <p:spPr/>
        <p:txBody>
          <a:bodyPr/>
          <a:lstStyle/>
          <a:p>
            <a:fld id="{5B3FCAD4-DCF1-4B37-84AB-03E0B5CE0686}" type="slidenum">
              <a:rPr lang="en-US" altLang="en-US"/>
              <a:pPr/>
              <a:t>9</a:t>
            </a:fld>
            <a:endParaRPr lang="en-US" altLang="en-US"/>
          </a:p>
        </p:txBody>
      </p:sp>
      <p:sp>
        <p:nvSpPr>
          <p:cNvPr id="30722" name="Rectangle 2"/>
          <p:cNvSpPr>
            <a:spLocks noGrp="1" noChangeArrowheads="1"/>
          </p:cNvSpPr>
          <p:nvPr>
            <p:ph type="title"/>
          </p:nvPr>
        </p:nvSpPr>
        <p:spPr/>
        <p:txBody>
          <a:bodyPr/>
          <a:lstStyle/>
          <a:p>
            <a:r>
              <a:rPr lang="en-US" altLang="en-US"/>
              <a:t>What is a GA?</a:t>
            </a:r>
          </a:p>
        </p:txBody>
      </p:sp>
      <p:sp>
        <p:nvSpPr>
          <p:cNvPr id="30723" name="Rectangle 3"/>
          <p:cNvSpPr>
            <a:spLocks noGrp="1" noChangeArrowheads="1"/>
          </p:cNvSpPr>
          <p:nvPr>
            <p:ph type="body" sz="half" idx="1"/>
          </p:nvPr>
        </p:nvSpPr>
        <p:spPr>
          <a:ln/>
        </p:spPr>
        <p:txBody>
          <a:bodyPr/>
          <a:lstStyle/>
          <a:p>
            <a:r>
              <a:rPr lang="en-US" altLang="en-US" sz="2800"/>
              <a:t>A GA is an:</a:t>
            </a:r>
          </a:p>
          <a:p>
            <a:pPr lvl="1"/>
            <a:r>
              <a:rPr lang="en-US" altLang="en-US" sz="2400"/>
              <a:t>adaptive</a:t>
            </a:r>
          </a:p>
          <a:p>
            <a:pPr lvl="1"/>
            <a:r>
              <a:rPr lang="en-US" altLang="en-US" sz="2400"/>
              <a:t>global</a:t>
            </a:r>
          </a:p>
          <a:p>
            <a:pPr lvl="1"/>
            <a:r>
              <a:rPr lang="en-US" altLang="en-US" sz="2400"/>
              <a:t>stochastic</a:t>
            </a:r>
          </a:p>
          <a:p>
            <a:pPr lvl="1"/>
            <a:r>
              <a:rPr lang="en-US" altLang="en-US" sz="2400"/>
              <a:t>optimizer</a:t>
            </a:r>
          </a:p>
          <a:p>
            <a:r>
              <a:rPr lang="en-US" altLang="en-US" sz="2800">
                <a:solidFill>
                  <a:schemeClr val="hlink"/>
                </a:solidFill>
              </a:rPr>
              <a:t>Used on any problem for which the following can be defined:</a:t>
            </a:r>
          </a:p>
          <a:p>
            <a:pPr lvl="1"/>
            <a:r>
              <a:rPr lang="en-US" altLang="en-US" sz="2400">
                <a:solidFill>
                  <a:schemeClr val="hlink"/>
                </a:solidFill>
              </a:rPr>
              <a:t>fitness function</a:t>
            </a:r>
          </a:p>
          <a:p>
            <a:pPr lvl="1"/>
            <a:r>
              <a:rPr lang="en-US" altLang="en-US" sz="2400">
                <a:solidFill>
                  <a:schemeClr val="hlink"/>
                </a:solidFill>
              </a:rPr>
              <a:t>digital solution space</a:t>
            </a:r>
          </a:p>
        </p:txBody>
      </p:sp>
      <p:sp>
        <p:nvSpPr>
          <p:cNvPr id="30724" name="Rectangle 4"/>
          <p:cNvSpPr>
            <a:spLocks noChangeArrowheads="1"/>
          </p:cNvSpPr>
          <p:nvPr/>
        </p:nvSpPr>
        <p:spPr bwMode="auto">
          <a:xfrm>
            <a:off x="4648200" y="1981200"/>
            <a:ext cx="4191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l="10564" t="19354" r="7747" b="6451"/>
          <a:stretch>
            <a:fillRect/>
          </a:stretch>
        </p:blipFill>
        <p:spPr bwMode="auto">
          <a:xfrm>
            <a:off x="4724400" y="2514600"/>
            <a:ext cx="3962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 Box 6"/>
          <p:cNvSpPr txBox="1">
            <a:spLocks noChangeArrowheads="1"/>
          </p:cNvSpPr>
          <p:nvPr/>
        </p:nvSpPr>
        <p:spPr bwMode="auto">
          <a:xfrm>
            <a:off x="304800" y="12954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chemeClr val="hlink"/>
                </a:solidFill>
              </a:rPr>
              <a:t>Introduction</a:t>
            </a:r>
            <a:r>
              <a:rPr lang="en-US" altLang="en-US"/>
              <a:t>  </a:t>
            </a:r>
            <a:r>
              <a:rPr lang="en-US" altLang="en-US">
                <a:solidFill>
                  <a:schemeClr val="hlink"/>
                </a:solidFill>
              </a:rPr>
              <a:t>|  </a:t>
            </a:r>
            <a:r>
              <a:rPr lang="en-US" altLang="en-US"/>
              <a:t>Optimization</a:t>
            </a:r>
            <a:r>
              <a:rPr lang="en-US" altLang="en-US">
                <a:solidFill>
                  <a:schemeClr val="hlink"/>
                </a:solidFill>
              </a:rPr>
              <a:t>  |  How are they used?  |  Brief Example</a:t>
            </a:r>
          </a:p>
        </p:txBody>
      </p:sp>
      <p:grpSp>
        <p:nvGrpSpPr>
          <p:cNvPr id="30785" name="Group 65"/>
          <p:cNvGrpSpPr>
            <a:grpSpLocks/>
          </p:cNvGrpSpPr>
          <p:nvPr/>
        </p:nvGrpSpPr>
        <p:grpSpPr bwMode="auto">
          <a:xfrm>
            <a:off x="5410200" y="3505200"/>
            <a:ext cx="2590800" cy="914400"/>
            <a:chOff x="3408" y="2208"/>
            <a:chExt cx="1632" cy="576"/>
          </a:xfrm>
        </p:grpSpPr>
        <p:grpSp>
          <p:nvGrpSpPr>
            <p:cNvPr id="30731" name="Group 11"/>
            <p:cNvGrpSpPr>
              <a:grpSpLocks/>
            </p:cNvGrpSpPr>
            <p:nvPr/>
          </p:nvGrpSpPr>
          <p:grpSpPr bwMode="auto">
            <a:xfrm>
              <a:off x="3408" y="2448"/>
              <a:ext cx="96" cy="96"/>
              <a:chOff x="3360" y="3648"/>
              <a:chExt cx="96" cy="96"/>
            </a:xfrm>
          </p:grpSpPr>
          <p:sp>
            <p:nvSpPr>
              <p:cNvPr id="30732" name="Line 12"/>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3" name="Line 13"/>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37" name="Group 17"/>
            <p:cNvGrpSpPr>
              <a:grpSpLocks/>
            </p:cNvGrpSpPr>
            <p:nvPr/>
          </p:nvGrpSpPr>
          <p:grpSpPr bwMode="auto">
            <a:xfrm>
              <a:off x="3648" y="2208"/>
              <a:ext cx="96" cy="96"/>
              <a:chOff x="3360" y="3648"/>
              <a:chExt cx="96" cy="96"/>
            </a:xfrm>
          </p:grpSpPr>
          <p:sp>
            <p:nvSpPr>
              <p:cNvPr id="30738" name="Line 18"/>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9" name="Line 19"/>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55" name="Group 35"/>
            <p:cNvGrpSpPr>
              <a:grpSpLocks/>
            </p:cNvGrpSpPr>
            <p:nvPr/>
          </p:nvGrpSpPr>
          <p:grpSpPr bwMode="auto">
            <a:xfrm>
              <a:off x="3888" y="2448"/>
              <a:ext cx="96" cy="96"/>
              <a:chOff x="3360" y="3648"/>
              <a:chExt cx="96" cy="96"/>
            </a:xfrm>
          </p:grpSpPr>
          <p:sp>
            <p:nvSpPr>
              <p:cNvPr id="30756" name="Line 36"/>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7" name="Line 37"/>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61" name="Group 41"/>
            <p:cNvGrpSpPr>
              <a:grpSpLocks/>
            </p:cNvGrpSpPr>
            <p:nvPr/>
          </p:nvGrpSpPr>
          <p:grpSpPr bwMode="auto">
            <a:xfrm>
              <a:off x="4032" y="2688"/>
              <a:ext cx="96" cy="96"/>
              <a:chOff x="3360" y="3648"/>
              <a:chExt cx="96" cy="96"/>
            </a:xfrm>
          </p:grpSpPr>
          <p:sp>
            <p:nvSpPr>
              <p:cNvPr id="30762" name="Line 42"/>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3" name="Line 43"/>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67" name="Group 47"/>
            <p:cNvGrpSpPr>
              <a:grpSpLocks/>
            </p:cNvGrpSpPr>
            <p:nvPr/>
          </p:nvGrpSpPr>
          <p:grpSpPr bwMode="auto">
            <a:xfrm>
              <a:off x="4512" y="2688"/>
              <a:ext cx="96" cy="96"/>
              <a:chOff x="3360" y="3648"/>
              <a:chExt cx="96" cy="96"/>
            </a:xfrm>
          </p:grpSpPr>
          <p:sp>
            <p:nvSpPr>
              <p:cNvPr id="30768" name="Line 48"/>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9" name="Line 49"/>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76" name="Group 56"/>
            <p:cNvGrpSpPr>
              <a:grpSpLocks/>
            </p:cNvGrpSpPr>
            <p:nvPr/>
          </p:nvGrpSpPr>
          <p:grpSpPr bwMode="auto">
            <a:xfrm>
              <a:off x="4944" y="2496"/>
              <a:ext cx="96" cy="96"/>
              <a:chOff x="3360" y="3648"/>
              <a:chExt cx="96" cy="96"/>
            </a:xfrm>
          </p:grpSpPr>
          <p:sp>
            <p:nvSpPr>
              <p:cNvPr id="30777" name="Line 57"/>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78" name="Line 58"/>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82" name="Group 62"/>
            <p:cNvGrpSpPr>
              <a:grpSpLocks/>
            </p:cNvGrpSpPr>
            <p:nvPr/>
          </p:nvGrpSpPr>
          <p:grpSpPr bwMode="auto">
            <a:xfrm>
              <a:off x="4320" y="2352"/>
              <a:ext cx="96" cy="96"/>
              <a:chOff x="3360" y="3648"/>
              <a:chExt cx="96" cy="96"/>
            </a:xfrm>
          </p:grpSpPr>
          <p:sp>
            <p:nvSpPr>
              <p:cNvPr id="30783" name="Line 6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4" name="Line 6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0798" name="Group 78"/>
          <p:cNvGrpSpPr>
            <a:grpSpLocks/>
          </p:cNvGrpSpPr>
          <p:nvPr/>
        </p:nvGrpSpPr>
        <p:grpSpPr bwMode="auto">
          <a:xfrm>
            <a:off x="5791200" y="3505200"/>
            <a:ext cx="1143000" cy="228600"/>
            <a:chOff x="3648" y="2208"/>
            <a:chExt cx="720" cy="144"/>
          </a:xfrm>
        </p:grpSpPr>
        <p:grpSp>
          <p:nvGrpSpPr>
            <p:cNvPr id="30786" name="Group 66"/>
            <p:cNvGrpSpPr>
              <a:grpSpLocks/>
            </p:cNvGrpSpPr>
            <p:nvPr/>
          </p:nvGrpSpPr>
          <p:grpSpPr bwMode="auto">
            <a:xfrm>
              <a:off x="3648" y="2208"/>
              <a:ext cx="96" cy="96"/>
              <a:chOff x="3360" y="3648"/>
              <a:chExt cx="96" cy="96"/>
            </a:xfrm>
          </p:grpSpPr>
          <p:sp>
            <p:nvSpPr>
              <p:cNvPr id="30787" name="Line 67"/>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8" name="Line 68"/>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89" name="Group 69"/>
            <p:cNvGrpSpPr>
              <a:grpSpLocks/>
            </p:cNvGrpSpPr>
            <p:nvPr/>
          </p:nvGrpSpPr>
          <p:grpSpPr bwMode="auto">
            <a:xfrm>
              <a:off x="3792" y="2256"/>
              <a:ext cx="96" cy="96"/>
              <a:chOff x="3360" y="3648"/>
              <a:chExt cx="96" cy="96"/>
            </a:xfrm>
          </p:grpSpPr>
          <p:sp>
            <p:nvSpPr>
              <p:cNvPr id="30790" name="Line 70"/>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1" name="Line 71"/>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92" name="Group 72"/>
            <p:cNvGrpSpPr>
              <a:grpSpLocks/>
            </p:cNvGrpSpPr>
            <p:nvPr/>
          </p:nvGrpSpPr>
          <p:grpSpPr bwMode="auto">
            <a:xfrm>
              <a:off x="3936" y="2208"/>
              <a:ext cx="96" cy="96"/>
              <a:chOff x="3360" y="3648"/>
              <a:chExt cx="96" cy="96"/>
            </a:xfrm>
          </p:grpSpPr>
          <p:sp>
            <p:nvSpPr>
              <p:cNvPr id="30793" name="Line 7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4" name="Line 7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95" name="Group 75"/>
            <p:cNvGrpSpPr>
              <a:grpSpLocks/>
            </p:cNvGrpSpPr>
            <p:nvPr/>
          </p:nvGrpSpPr>
          <p:grpSpPr bwMode="auto">
            <a:xfrm>
              <a:off x="4272" y="2256"/>
              <a:ext cx="96" cy="96"/>
              <a:chOff x="3360" y="3648"/>
              <a:chExt cx="96" cy="96"/>
            </a:xfrm>
          </p:grpSpPr>
          <p:sp>
            <p:nvSpPr>
              <p:cNvPr id="30796" name="Line 76"/>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7" name="Line 77"/>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0805" name="Group 85"/>
          <p:cNvGrpSpPr>
            <a:grpSpLocks/>
          </p:cNvGrpSpPr>
          <p:nvPr/>
        </p:nvGrpSpPr>
        <p:grpSpPr bwMode="auto">
          <a:xfrm>
            <a:off x="5867400" y="3200400"/>
            <a:ext cx="304800" cy="152400"/>
            <a:chOff x="3696" y="2016"/>
            <a:chExt cx="192" cy="96"/>
          </a:xfrm>
        </p:grpSpPr>
        <p:grpSp>
          <p:nvGrpSpPr>
            <p:cNvPr id="30799" name="Group 79"/>
            <p:cNvGrpSpPr>
              <a:grpSpLocks/>
            </p:cNvGrpSpPr>
            <p:nvPr/>
          </p:nvGrpSpPr>
          <p:grpSpPr bwMode="auto">
            <a:xfrm>
              <a:off x="3696" y="2016"/>
              <a:ext cx="96" cy="96"/>
              <a:chOff x="3360" y="3648"/>
              <a:chExt cx="96" cy="96"/>
            </a:xfrm>
          </p:grpSpPr>
          <p:sp>
            <p:nvSpPr>
              <p:cNvPr id="30800" name="Line 80"/>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01" name="Line 81"/>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802" name="Group 82"/>
            <p:cNvGrpSpPr>
              <a:grpSpLocks/>
            </p:cNvGrpSpPr>
            <p:nvPr/>
          </p:nvGrpSpPr>
          <p:grpSpPr bwMode="auto">
            <a:xfrm>
              <a:off x="3792" y="2016"/>
              <a:ext cx="96" cy="96"/>
              <a:chOff x="3360" y="3648"/>
              <a:chExt cx="96" cy="96"/>
            </a:xfrm>
          </p:grpSpPr>
          <p:sp>
            <p:nvSpPr>
              <p:cNvPr id="30803" name="Line 83"/>
              <p:cNvSpPr>
                <a:spLocks noChangeShapeType="1"/>
              </p:cNvSpPr>
              <p:nvPr/>
            </p:nvSpPr>
            <p:spPr bwMode="auto">
              <a:xfrm>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04" name="Line 84"/>
              <p:cNvSpPr>
                <a:spLocks noChangeShapeType="1"/>
              </p:cNvSpPr>
              <p:nvPr/>
            </p:nvSpPr>
            <p:spPr bwMode="auto">
              <a:xfrm flipH="1">
                <a:off x="3360" y="3648"/>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30785"/>
                                        </p:tgtEl>
                                        <p:attrNameLst>
                                          <p:attrName>style.visibility</p:attrName>
                                        </p:attrNameLst>
                                      </p:cBhvr>
                                      <p:to>
                                        <p:strVal val="visible"/>
                                      </p:to>
                                    </p:set>
                                    <p:anim calcmode="lin" valueType="num">
                                      <p:cBhvr>
                                        <p:cTn id="7" dur="500" fill="hold"/>
                                        <p:tgtEl>
                                          <p:spTgt spid="30785"/>
                                        </p:tgtEl>
                                        <p:attrNameLst>
                                          <p:attrName>ppt_w</p:attrName>
                                        </p:attrNameLst>
                                      </p:cBhvr>
                                      <p:tavLst>
                                        <p:tav tm="0">
                                          <p:val>
                                            <p:strVal val="4*#ppt_w"/>
                                          </p:val>
                                        </p:tav>
                                        <p:tav tm="100000">
                                          <p:val>
                                            <p:strVal val="#ppt_w"/>
                                          </p:val>
                                        </p:tav>
                                      </p:tavLst>
                                    </p:anim>
                                    <p:anim calcmode="lin" valueType="num">
                                      <p:cBhvr>
                                        <p:cTn id="8" dur="500" fill="hold"/>
                                        <p:tgtEl>
                                          <p:spTgt spid="30785"/>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0785"/>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30798"/>
                                        </p:tgtEl>
                                        <p:attrNameLst>
                                          <p:attrName>style.visibility</p:attrName>
                                        </p:attrNameLst>
                                      </p:cBhvr>
                                      <p:to>
                                        <p:strVal val="visible"/>
                                      </p:to>
                                    </p:set>
                                  </p:childTnLst>
                                  <p:subTnLst>
                                    <p:set>
                                      <p:cBhvr override="childStyle">
                                        <p:cTn dur="1" fill="hold" display="0" masterRel="nextClick" afterEffect="1"/>
                                        <p:tgtEl>
                                          <p:spTgt spid="30798"/>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0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W:\OFFICE97\Template\BLANK.POT</Template>
  <TotalTime>5988</TotalTime>
  <Words>2144</Words>
  <Application>Microsoft Office PowerPoint</Application>
  <PresentationFormat>On-screen Show (4:3)</PresentationFormat>
  <Paragraphs>705</Paragraphs>
  <Slides>27</Slides>
  <Notes>24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Cambria Math</vt:lpstr>
      <vt:lpstr>RealpageTIM11</vt:lpstr>
      <vt:lpstr>Times New Roman</vt:lpstr>
      <vt:lpstr>Blank</vt:lpstr>
      <vt:lpstr>Photo Editor Photo</vt:lpstr>
      <vt:lpstr>Machine Learning: Genetic Algorithms</vt:lpstr>
      <vt:lpstr>Presentation Outline</vt:lpstr>
      <vt:lpstr>Example Problem</vt:lpstr>
      <vt:lpstr>Example Problem</vt:lpstr>
      <vt:lpstr>Example Problem</vt:lpstr>
      <vt:lpstr>What is a GA?</vt:lpstr>
      <vt:lpstr>What is a GA?</vt:lpstr>
      <vt:lpstr>What is a GA?</vt:lpstr>
      <vt:lpstr>What is a GA?</vt:lpstr>
      <vt:lpstr>What is a GA?</vt:lpstr>
      <vt:lpstr>What is a GA?</vt:lpstr>
      <vt:lpstr>Presentation Outline</vt:lpstr>
      <vt:lpstr>Genetics 101</vt:lpstr>
      <vt:lpstr>Genetics 101</vt:lpstr>
      <vt:lpstr>Genetics 101</vt:lpstr>
      <vt:lpstr>Genetics 101</vt:lpstr>
      <vt:lpstr>Presentation Outline</vt:lpstr>
      <vt:lpstr>The “Genetics” in GA</vt:lpstr>
      <vt:lpstr>The “Genetics” in GA</vt:lpstr>
      <vt:lpstr>Presentation Outline</vt:lpstr>
      <vt:lpstr>The “Algorithm” in GA</vt:lpstr>
      <vt:lpstr>The “Algorithm” in GA</vt:lpstr>
      <vt:lpstr>The “Algorithm” in GA</vt:lpstr>
      <vt:lpstr>Presentation Outline</vt:lpstr>
      <vt:lpstr>Closing Remarks</vt:lpstr>
      <vt:lpstr>Closing Remarks</vt:lpstr>
      <vt:lpstr>Thank You</vt:lpstr>
    </vt:vector>
  </TitlesOfParts>
  <Company>Raytheon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Michael Lensi</dc:creator>
  <cp:lastModifiedBy>Michael Lensi</cp:lastModifiedBy>
  <cp:revision>137</cp:revision>
  <dcterms:created xsi:type="dcterms:W3CDTF">2002-09-05T18:18:45Z</dcterms:created>
  <dcterms:modified xsi:type="dcterms:W3CDTF">2017-12-01T23:13:14Z</dcterms:modified>
</cp:coreProperties>
</file>